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723" r:id="rId1"/>
  </p:sldMasterIdLst>
  <p:notesMasterIdLst>
    <p:notesMasterId r:id="rId111"/>
  </p:notesMasterIdLst>
  <p:handoutMasterIdLst>
    <p:handoutMasterId r:id="rId112"/>
  </p:handoutMasterIdLst>
  <p:sldIdLst>
    <p:sldId id="256" r:id="rId2"/>
    <p:sldId id="346" r:id="rId3"/>
    <p:sldId id="273" r:id="rId4"/>
    <p:sldId id="293" r:id="rId5"/>
    <p:sldId id="336" r:id="rId6"/>
    <p:sldId id="340" r:id="rId7"/>
    <p:sldId id="337" r:id="rId8"/>
    <p:sldId id="338" r:id="rId9"/>
    <p:sldId id="418" r:id="rId10"/>
    <p:sldId id="419" r:id="rId11"/>
    <p:sldId id="420" r:id="rId12"/>
    <p:sldId id="341" r:id="rId13"/>
    <p:sldId id="342" r:id="rId14"/>
    <p:sldId id="343" r:id="rId15"/>
    <p:sldId id="344" r:id="rId16"/>
    <p:sldId id="345" r:id="rId17"/>
    <p:sldId id="417" r:id="rId18"/>
    <p:sldId id="421" r:id="rId19"/>
    <p:sldId id="314" r:id="rId20"/>
    <p:sldId id="274" r:id="rId21"/>
    <p:sldId id="257" r:id="rId22"/>
    <p:sldId id="275" r:id="rId23"/>
    <p:sldId id="276" r:id="rId24"/>
    <p:sldId id="258" r:id="rId25"/>
    <p:sldId id="278" r:id="rId26"/>
    <p:sldId id="279" r:id="rId27"/>
    <p:sldId id="260" r:id="rId28"/>
    <p:sldId id="297" r:id="rId29"/>
    <p:sldId id="422" r:id="rId30"/>
    <p:sldId id="423" r:id="rId31"/>
    <p:sldId id="424" r:id="rId32"/>
    <p:sldId id="425" r:id="rId33"/>
    <p:sldId id="426" r:id="rId34"/>
    <p:sldId id="427" r:id="rId35"/>
    <p:sldId id="428" r:id="rId36"/>
    <p:sldId id="429" r:id="rId37"/>
    <p:sldId id="430" r:id="rId38"/>
    <p:sldId id="431" r:id="rId39"/>
    <p:sldId id="432" r:id="rId40"/>
    <p:sldId id="433" r:id="rId41"/>
    <p:sldId id="319" r:id="rId42"/>
    <p:sldId id="320" r:id="rId43"/>
    <p:sldId id="382" r:id="rId44"/>
    <p:sldId id="383" r:id="rId45"/>
    <p:sldId id="471" r:id="rId46"/>
    <p:sldId id="387" r:id="rId47"/>
    <p:sldId id="389" r:id="rId48"/>
    <p:sldId id="444" r:id="rId49"/>
    <p:sldId id="445" r:id="rId50"/>
    <p:sldId id="446" r:id="rId51"/>
    <p:sldId id="447" r:id="rId52"/>
    <p:sldId id="448" r:id="rId53"/>
    <p:sldId id="449" r:id="rId54"/>
    <p:sldId id="450" r:id="rId55"/>
    <p:sldId id="451" r:id="rId56"/>
    <p:sldId id="452" r:id="rId57"/>
    <p:sldId id="453" r:id="rId58"/>
    <p:sldId id="454" r:id="rId59"/>
    <p:sldId id="455" r:id="rId60"/>
    <p:sldId id="456" r:id="rId61"/>
    <p:sldId id="457" r:id="rId62"/>
    <p:sldId id="458" r:id="rId63"/>
    <p:sldId id="459" r:id="rId64"/>
    <p:sldId id="460" r:id="rId65"/>
    <p:sldId id="461" r:id="rId66"/>
    <p:sldId id="464" r:id="rId67"/>
    <p:sldId id="465" r:id="rId68"/>
    <p:sldId id="434" r:id="rId69"/>
    <p:sldId id="435" r:id="rId70"/>
    <p:sldId id="436" r:id="rId71"/>
    <p:sldId id="437" r:id="rId72"/>
    <p:sldId id="438" r:id="rId73"/>
    <p:sldId id="439" r:id="rId74"/>
    <p:sldId id="440" r:id="rId75"/>
    <p:sldId id="442" r:id="rId76"/>
    <p:sldId id="441" r:id="rId77"/>
    <p:sldId id="443" r:id="rId78"/>
    <p:sldId id="411" r:id="rId79"/>
    <p:sldId id="356" r:id="rId80"/>
    <p:sldId id="466" r:id="rId81"/>
    <p:sldId id="467" r:id="rId82"/>
    <p:sldId id="468" r:id="rId83"/>
    <p:sldId id="470" r:id="rId84"/>
    <p:sldId id="469" r:id="rId85"/>
    <p:sldId id="472" r:id="rId86"/>
    <p:sldId id="473" r:id="rId87"/>
    <p:sldId id="481" r:id="rId88"/>
    <p:sldId id="475" r:id="rId89"/>
    <p:sldId id="474" r:id="rId90"/>
    <p:sldId id="482" r:id="rId91"/>
    <p:sldId id="483" r:id="rId92"/>
    <p:sldId id="476" r:id="rId93"/>
    <p:sldId id="477" r:id="rId94"/>
    <p:sldId id="478" r:id="rId95"/>
    <p:sldId id="479" r:id="rId96"/>
    <p:sldId id="480" r:id="rId97"/>
    <p:sldId id="322" r:id="rId98"/>
    <p:sldId id="287" r:id="rId99"/>
    <p:sldId id="268" r:id="rId100"/>
    <p:sldId id="269" r:id="rId101"/>
    <p:sldId id="310" r:id="rId102"/>
    <p:sldId id="311" r:id="rId103"/>
    <p:sldId id="288" r:id="rId104"/>
    <p:sldId id="270" r:id="rId105"/>
    <p:sldId id="271" r:id="rId106"/>
    <p:sldId id="289" r:id="rId107"/>
    <p:sldId id="290" r:id="rId108"/>
    <p:sldId id="315" r:id="rId109"/>
    <p:sldId id="292"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4" autoAdjust="0"/>
  </p:normalViewPr>
  <p:slideViewPr>
    <p:cSldViewPr snapToGrid="0" snapToObjects="1">
      <p:cViewPr varScale="1">
        <p:scale>
          <a:sx n="109" d="100"/>
          <a:sy n="109" d="100"/>
        </p:scale>
        <p:origin x="672" y="108"/>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31F1F4-A741-D64D-9D2A-EDB68E9B2B5F}" type="datetimeFigureOut">
              <a:rPr lang="en-US" smtClean="0"/>
              <a:pPr/>
              <a:t>10/19/2018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C81E7B-A4EC-5D4C-8F7F-716096BAD13B}" type="slidenum">
              <a:rPr lang="en-US" smtClean="0"/>
              <a:pPr/>
              <a:t>‹N°›</a:t>
            </a:fld>
            <a:endParaRPr lang="en-US"/>
          </a:p>
        </p:txBody>
      </p:sp>
    </p:spTree>
    <p:extLst>
      <p:ext uri="{BB962C8B-B14F-4D97-AF65-F5344CB8AC3E}">
        <p14:creationId xmlns:p14="http://schemas.microsoft.com/office/powerpoint/2010/main" val="10841207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44F563-B13A-4248-9238-17F9C00343FF}" type="datetimeFigureOut">
              <a:rPr lang="en-US" smtClean="0"/>
              <a:pPr/>
              <a:t>10/19/2018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E9287D-84D6-504C-94AE-BB31E081F26D}" type="slidenum">
              <a:rPr lang="en-US" smtClean="0"/>
              <a:pPr/>
              <a:t>‹N°›</a:t>
            </a:fld>
            <a:endParaRPr lang="en-US"/>
          </a:p>
        </p:txBody>
      </p:sp>
    </p:spTree>
    <p:extLst>
      <p:ext uri="{BB962C8B-B14F-4D97-AF65-F5344CB8AC3E}">
        <p14:creationId xmlns:p14="http://schemas.microsoft.com/office/powerpoint/2010/main" val="163527099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026"/>
          <p:cNvSpPr>
            <a:spLocks noGrp="1" noRot="1" noChangeAspect="1" noChangeArrowheads="1" noTextEdit="1"/>
          </p:cNvSpPr>
          <p:nvPr>
            <p:ph type="sldImg"/>
          </p:nvPr>
        </p:nvSpPr>
        <p:spPr>
          <a:xfrm>
            <a:off x="381000" y="685800"/>
            <a:ext cx="6096000" cy="3429000"/>
          </a:xfrm>
          <a:ln/>
        </p:spPr>
      </p:sp>
      <p:sp>
        <p:nvSpPr>
          <p:cNvPr id="118787"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64877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fr-FR" smtClean="0"/>
              <a:t>The forward slashes suggest a hierarchical breakdown</a:t>
            </a: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9DE6B69-2B59-4CA6-87EF-16BF1097EF8F}" type="slidenum">
              <a:rPr lang="en-US" altLang="fr-FR"/>
              <a:pPr/>
              <a:t>48</a:t>
            </a:fld>
            <a:endParaRPr lang="en-US" altLang="fr-FR"/>
          </a:p>
        </p:txBody>
      </p:sp>
    </p:spTree>
    <p:extLst>
      <p:ext uri="{BB962C8B-B14F-4D97-AF65-F5344CB8AC3E}">
        <p14:creationId xmlns:p14="http://schemas.microsoft.com/office/powerpoint/2010/main" val="2324236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fr-FR" smtClean="0"/>
              <a:t>Stateful examples: Disabled ‘back button’ in browser when filling a form etc. that needs to be filled in a specific order and the application disallows you to go to a previous ‘state’ in essence. </a:t>
            </a:r>
          </a:p>
          <a:p>
            <a:pPr>
              <a:spcBef>
                <a:spcPct val="0"/>
              </a:spcBef>
            </a:pPr>
            <a:endParaRPr lang="en-US" altLang="fr-FR" smtClean="0"/>
          </a:p>
          <a:p>
            <a:pPr>
              <a:spcBef>
                <a:spcPct val="0"/>
              </a:spcBef>
            </a:pPr>
            <a:r>
              <a:rPr lang="en-US" altLang="fr-FR" smtClean="0"/>
              <a:t>Statelessness: Assume that the client requests a document 100 pages long and the server only returns 1 page at a time. To request subsequent pages the client makes more HTTP requests. Each page is a distinct ‘state’ of the application and the URIs could (should) be designed as: www.ex.com/some-long-report?page=10 – this way you may bookmark the state or send it to someone or embed it in a document etc. The user is not forced to view a sequential order of the pages. The ‘state’ of the application (i.e. on page 10) has now been exposed as a resource.</a:t>
            </a: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2303F3BC-28C4-4C97-8081-FB61CC746E41}" type="slidenum">
              <a:rPr lang="en-US" altLang="fr-FR"/>
              <a:pPr/>
              <a:t>50</a:t>
            </a:fld>
            <a:endParaRPr lang="en-US" altLang="fr-FR"/>
          </a:p>
        </p:txBody>
      </p:sp>
    </p:spTree>
    <p:extLst>
      <p:ext uri="{BB962C8B-B14F-4D97-AF65-F5344CB8AC3E}">
        <p14:creationId xmlns:p14="http://schemas.microsoft.com/office/powerpoint/2010/main" val="774499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fr-FR" smtClean="0"/>
              <a:t>Both are RESTful and you can pick either one </a:t>
            </a:r>
            <a:r>
              <a:rPr lang="en-US" altLang="fr-FR" smtClean="0">
                <a:sym typeface="Wingdings" panose="05000000000000000000" pitchFamily="2" charset="2"/>
              </a:rPr>
              <a:t></a:t>
            </a:r>
            <a:endParaRPr lang="en-US" altLang="fr-FR" smtClean="0"/>
          </a:p>
          <a:p>
            <a:pPr>
              <a:spcBef>
                <a:spcPct val="0"/>
              </a:spcBef>
            </a:pPr>
            <a:endParaRPr lang="en-US" altLang="fr-FR" smtClean="0"/>
          </a:p>
          <a:p>
            <a:pPr>
              <a:spcBef>
                <a:spcPct val="0"/>
              </a:spcBef>
            </a:pPr>
            <a:r>
              <a:rPr lang="en-US" altLang="fr-FR" smtClean="0"/>
              <a:t>Style 1: </a:t>
            </a:r>
          </a:p>
          <a:p>
            <a:pPr>
              <a:spcBef>
                <a:spcPct val="0"/>
              </a:spcBef>
            </a:pPr>
            <a:r>
              <a:rPr lang="en-US" altLang="fr-FR" smtClean="0"/>
              <a:t>Pros – easy to know what is being requested and a distinct URI for each representation</a:t>
            </a:r>
          </a:p>
          <a:p>
            <a:pPr>
              <a:spcBef>
                <a:spcPct val="0"/>
              </a:spcBef>
            </a:pPr>
            <a:r>
              <a:rPr lang="en-US" altLang="fr-FR" smtClean="0"/>
              <a:t>Cons – too many URIs</a:t>
            </a:r>
          </a:p>
          <a:p>
            <a:pPr>
              <a:spcBef>
                <a:spcPct val="0"/>
              </a:spcBef>
            </a:pPr>
            <a:endParaRPr lang="en-US" altLang="fr-FR" smtClean="0"/>
          </a:p>
          <a:p>
            <a:pPr>
              <a:spcBef>
                <a:spcPct val="0"/>
              </a:spcBef>
            </a:pPr>
            <a:r>
              <a:rPr lang="en-US" altLang="fr-FR" smtClean="0"/>
              <a:t>Style 2:</a:t>
            </a:r>
          </a:p>
          <a:p>
            <a:pPr>
              <a:spcBef>
                <a:spcPct val="0"/>
              </a:spcBef>
            </a:pPr>
            <a:r>
              <a:rPr lang="en-US" altLang="fr-FR" smtClean="0"/>
              <a:t>Pros – single URI entry point and everything else part of request metadata i.e. HTTP headers</a:t>
            </a:r>
          </a:p>
          <a:p>
            <a:pPr>
              <a:spcBef>
                <a:spcPct val="0"/>
              </a:spcBef>
            </a:pPr>
            <a:r>
              <a:rPr lang="en-US" altLang="fr-FR" smtClean="0"/>
              <a:t>Cons – A default representation will be returned if the headers are not set properly. Client must know what options to set and what to request</a:t>
            </a:r>
          </a:p>
          <a:p>
            <a:pPr>
              <a:spcBef>
                <a:spcPct val="0"/>
              </a:spcBef>
            </a:pPr>
            <a:endParaRPr lang="en-US" altLang="fr-FR"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4CDB8449-E186-4B0D-80F0-CADAEDC2C2CC}" type="slidenum">
              <a:rPr lang="en-US" altLang="fr-FR"/>
              <a:pPr/>
              <a:t>53</a:t>
            </a:fld>
            <a:endParaRPr lang="en-US" altLang="fr-FR"/>
          </a:p>
        </p:txBody>
      </p:sp>
    </p:spTree>
    <p:extLst>
      <p:ext uri="{BB962C8B-B14F-4D97-AF65-F5344CB8AC3E}">
        <p14:creationId xmlns:p14="http://schemas.microsoft.com/office/powerpoint/2010/main" val="2502197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fr-FR" smtClean="0"/>
              <a:t>CRUD = Create, Read, Update, Delete</a:t>
            </a: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5E52CB4-7E56-4E01-B178-639A303279F0}" type="slidenum">
              <a:rPr lang="en-US" altLang="fr-FR"/>
              <a:pPr/>
              <a:t>55</a:t>
            </a:fld>
            <a:endParaRPr lang="en-US" altLang="fr-FR"/>
          </a:p>
        </p:txBody>
      </p:sp>
    </p:spTree>
    <p:extLst>
      <p:ext uri="{BB962C8B-B14F-4D97-AF65-F5344CB8AC3E}">
        <p14:creationId xmlns:p14="http://schemas.microsoft.com/office/powerpoint/2010/main" val="377778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Text Box 1"/>
          <p:cNvSpPr txBox="1">
            <a:spLocks noChangeArrowheads="1"/>
          </p:cNvSpPr>
          <p:nvPr/>
        </p:nvSpPr>
        <p:spPr bwMode="auto">
          <a:xfrm>
            <a:off x="0" y="-6470650"/>
            <a:ext cx="1588" cy="143319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Calibri" pitchFamily="34" charset="0"/>
                <a:ea typeface="Lucida Sans Unicode" charset="0"/>
                <a:cs typeface="Lucida Sans Unicode" charset="0"/>
              </a:defRPr>
            </a:lvl1pPr>
            <a:lvl2pPr marL="742950" indent="-285750" eaLnBrk="0" hangingPunct="0">
              <a:defRPr>
                <a:solidFill>
                  <a:schemeClr val="bg1"/>
                </a:solidFill>
                <a:latin typeface="Calibri" pitchFamily="34" charset="0"/>
                <a:ea typeface="Lucida Sans Unicode" charset="0"/>
                <a:cs typeface="Lucida Sans Unicode" charset="0"/>
              </a:defRPr>
            </a:lvl2pPr>
            <a:lvl3pPr marL="1143000" indent="-228600" eaLnBrk="0" hangingPunct="0">
              <a:defRPr>
                <a:solidFill>
                  <a:schemeClr val="bg1"/>
                </a:solidFill>
                <a:latin typeface="Calibri" pitchFamily="34" charset="0"/>
                <a:ea typeface="Lucida Sans Unicode" charset="0"/>
                <a:cs typeface="Lucida Sans Unicode" charset="0"/>
              </a:defRPr>
            </a:lvl3pPr>
            <a:lvl4pPr marL="1600200" indent="-228600" eaLnBrk="0" hangingPunct="0">
              <a:defRPr>
                <a:solidFill>
                  <a:schemeClr val="bg1"/>
                </a:solidFill>
                <a:latin typeface="Calibri" pitchFamily="34" charset="0"/>
                <a:ea typeface="Lucida Sans Unicode" charset="0"/>
                <a:cs typeface="Lucida Sans Unicode" charset="0"/>
              </a:defRPr>
            </a:lvl4pPr>
            <a:lvl5pPr marL="2057400" indent="-228600" eaLnBrk="0" hangingPunct="0">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9pPr>
          </a:lstStyle>
          <a:p>
            <a:pPr eaLnBrk="1" hangingPunct="1"/>
            <a:endParaRPr lang="en-AU" altLang="en-US"/>
          </a:p>
        </p:txBody>
      </p:sp>
      <p:sp>
        <p:nvSpPr>
          <p:cNvPr id="73731" name="Rectangle 2"/>
          <p:cNvSpPr>
            <a:spLocks noGrp="1" noChangeArrowheads="1"/>
          </p:cNvSpPr>
          <p:nvPr>
            <p:ph type="body"/>
          </p:nvPr>
        </p:nvSpPr>
        <p:spPr>
          <a:xfrm>
            <a:off x="685800" y="4343400"/>
            <a:ext cx="547846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4021007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3E9287D-84D6-504C-94AE-BB31E081F26D}" type="slidenum">
              <a:rPr lang="en-US" smtClean="0"/>
              <a:pPr/>
              <a:t>105</a:t>
            </a:fld>
            <a:endParaRPr lang="en-US"/>
          </a:p>
        </p:txBody>
      </p:sp>
    </p:spTree>
    <p:extLst>
      <p:ext uri="{BB962C8B-B14F-4D97-AF65-F5344CB8AC3E}">
        <p14:creationId xmlns:p14="http://schemas.microsoft.com/office/powerpoint/2010/main" val="3511624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xfrm>
            <a:off x="381000" y="685800"/>
            <a:ext cx="6096000" cy="3429000"/>
          </a:xfrm>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79035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381000" y="685800"/>
            <a:ext cx="6096000" cy="3429000"/>
          </a:xfrm>
          <a:ln/>
        </p:spPr>
      </p:sp>
      <p:sp>
        <p:nvSpPr>
          <p:cNvPr id="139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608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679450" y="4716462"/>
            <a:ext cx="5430838" cy="4468811"/>
          </a:xfrm>
          <a:prstGeom prst="rect">
            <a:avLst/>
          </a:prstGeom>
        </p:spPr>
        <p:txBody>
          <a:bodyPr lIns="91425" tIns="91425" rIns="91425" bIns="91425" anchor="ctr" anchorCtr="0">
            <a:noAutofit/>
          </a:bodyPr>
          <a:lstStyle/>
          <a:p>
            <a:pPr>
              <a:spcBef>
                <a:spcPts val="0"/>
              </a:spcBef>
              <a:buNone/>
            </a:pPr>
            <a:endParaRPr/>
          </a:p>
        </p:txBody>
      </p:sp>
      <p:sp>
        <p:nvSpPr>
          <p:cNvPr id="436" name="Shape 436"/>
          <p:cNvSpPr>
            <a:spLocks noGrp="1" noRot="1" noChangeAspect="1"/>
          </p:cNvSpPr>
          <p:nvPr>
            <p:ph type="sldImg" idx="2"/>
          </p:nvPr>
        </p:nvSpPr>
        <p:spPr>
          <a:xfrm>
            <a:off x="85725" y="744538"/>
            <a:ext cx="6618288"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076467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txBox="1">
            <a:spLocks noGrp="1"/>
          </p:cNvSpPr>
          <p:nvPr>
            <p:ph type="body" idx="1"/>
          </p:nvPr>
        </p:nvSpPr>
        <p:spPr>
          <a:xfrm>
            <a:off x="679450" y="4716462"/>
            <a:ext cx="5430838" cy="4468811"/>
          </a:xfrm>
          <a:prstGeom prst="rect">
            <a:avLst/>
          </a:prstGeom>
        </p:spPr>
        <p:txBody>
          <a:bodyPr lIns="91425" tIns="91425" rIns="91425" bIns="91425" anchor="ctr" anchorCtr="0">
            <a:noAutofit/>
          </a:bodyPr>
          <a:lstStyle/>
          <a:p>
            <a:pPr>
              <a:spcBef>
                <a:spcPts val="0"/>
              </a:spcBef>
              <a:buNone/>
            </a:pPr>
            <a:endParaRPr/>
          </a:p>
        </p:txBody>
      </p:sp>
      <p:sp>
        <p:nvSpPr>
          <p:cNvPr id="456" name="Shape 456"/>
          <p:cNvSpPr>
            <a:spLocks noGrp="1" noRot="1" noChangeAspect="1"/>
          </p:cNvSpPr>
          <p:nvPr>
            <p:ph type="sldImg" idx="2"/>
          </p:nvPr>
        </p:nvSpPr>
        <p:spPr>
          <a:xfrm>
            <a:off x="85725" y="744538"/>
            <a:ext cx="6618288"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915412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679450" y="4716462"/>
            <a:ext cx="5430838" cy="4468811"/>
          </a:xfrm>
          <a:prstGeom prst="rect">
            <a:avLst/>
          </a:prstGeom>
        </p:spPr>
        <p:txBody>
          <a:bodyPr lIns="91425" tIns="91425" rIns="91425" bIns="91425" anchor="ctr" anchorCtr="0">
            <a:noAutofit/>
          </a:bodyPr>
          <a:lstStyle/>
          <a:p>
            <a:pPr>
              <a:spcBef>
                <a:spcPts val="0"/>
              </a:spcBef>
              <a:buNone/>
            </a:pPr>
            <a:endParaRPr/>
          </a:p>
        </p:txBody>
      </p:sp>
      <p:sp>
        <p:nvSpPr>
          <p:cNvPr id="470" name="Shape 470"/>
          <p:cNvSpPr>
            <a:spLocks noGrp="1" noRot="1" noChangeAspect="1"/>
          </p:cNvSpPr>
          <p:nvPr>
            <p:ph type="sldImg" idx="2"/>
          </p:nvPr>
        </p:nvSpPr>
        <p:spPr>
          <a:xfrm>
            <a:off x="85725" y="744538"/>
            <a:ext cx="6618288" cy="3724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175754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6282" y="4343223"/>
            <a:ext cx="5485448" cy="4115170"/>
          </a:xfrm>
          <a:prstGeom prst="rect">
            <a:avLst/>
          </a:prstGeom>
        </p:spPr>
        <p:txBody>
          <a:bodyPr lIns="91425" tIns="91425" rIns="91425" bIns="91425" anchor="ctr" anchorCtr="0">
            <a:noAutofit/>
          </a:bodyPr>
          <a:lstStyle/>
          <a:p>
            <a:pPr>
              <a:spcBef>
                <a:spcPts val="0"/>
              </a:spcBef>
              <a:buNone/>
            </a:pPr>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800315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Text Box 1"/>
          <p:cNvSpPr txBox="1">
            <a:spLocks noChangeArrowheads="1"/>
          </p:cNvSpPr>
          <p:nvPr/>
        </p:nvSpPr>
        <p:spPr bwMode="auto">
          <a:xfrm>
            <a:off x="1143000" y="695325"/>
            <a:ext cx="4572000" cy="342900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Calibri" pitchFamily="34" charset="0"/>
                <a:ea typeface="Lucida Sans Unicode" charset="0"/>
                <a:cs typeface="Lucida Sans Unicode" charset="0"/>
              </a:defRPr>
            </a:lvl1pPr>
            <a:lvl2pPr marL="742950" indent="-285750" eaLnBrk="0" hangingPunct="0">
              <a:defRPr>
                <a:solidFill>
                  <a:schemeClr val="bg1"/>
                </a:solidFill>
                <a:latin typeface="Calibri" pitchFamily="34" charset="0"/>
                <a:ea typeface="Lucida Sans Unicode" charset="0"/>
                <a:cs typeface="Lucida Sans Unicode" charset="0"/>
              </a:defRPr>
            </a:lvl2pPr>
            <a:lvl3pPr marL="1143000" indent="-228600" eaLnBrk="0" hangingPunct="0">
              <a:defRPr>
                <a:solidFill>
                  <a:schemeClr val="bg1"/>
                </a:solidFill>
                <a:latin typeface="Calibri" pitchFamily="34" charset="0"/>
                <a:ea typeface="Lucida Sans Unicode" charset="0"/>
                <a:cs typeface="Lucida Sans Unicode" charset="0"/>
              </a:defRPr>
            </a:lvl3pPr>
            <a:lvl4pPr marL="1600200" indent="-228600" eaLnBrk="0" hangingPunct="0">
              <a:defRPr>
                <a:solidFill>
                  <a:schemeClr val="bg1"/>
                </a:solidFill>
                <a:latin typeface="Calibri" pitchFamily="34" charset="0"/>
                <a:ea typeface="Lucida Sans Unicode" charset="0"/>
                <a:cs typeface="Lucida Sans Unicode" charset="0"/>
              </a:defRPr>
            </a:lvl4pPr>
            <a:lvl5pPr marL="2057400" indent="-228600" eaLnBrk="0" hangingPunct="0">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9pPr>
          </a:lstStyle>
          <a:p>
            <a:pPr eaLnBrk="1" hangingPunct="1"/>
            <a:endParaRPr lang="en-AU" altLang="en-US"/>
          </a:p>
        </p:txBody>
      </p:sp>
      <p:sp>
        <p:nvSpPr>
          <p:cNvPr id="45059" name="Rectangle 2"/>
          <p:cNvSpPr>
            <a:spLocks noGrp="1" noChangeArrowheads="1"/>
          </p:cNvSpPr>
          <p:nvPr>
            <p:ph type="body"/>
          </p:nvPr>
        </p:nvSpPr>
        <p:spPr>
          <a:xfrm>
            <a:off x="685800" y="4343400"/>
            <a:ext cx="547846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408374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Text Box 1"/>
          <p:cNvSpPr txBox="1">
            <a:spLocks noChangeArrowheads="1"/>
          </p:cNvSpPr>
          <p:nvPr/>
        </p:nvSpPr>
        <p:spPr bwMode="auto">
          <a:xfrm>
            <a:off x="1588" y="0"/>
            <a:ext cx="1587" cy="1588"/>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Calibri" pitchFamily="34" charset="0"/>
                <a:ea typeface="Lucida Sans Unicode" charset="0"/>
                <a:cs typeface="Lucida Sans Unicode" charset="0"/>
              </a:defRPr>
            </a:lvl1pPr>
            <a:lvl2pPr marL="742950" indent="-285750" eaLnBrk="0" hangingPunct="0">
              <a:defRPr>
                <a:solidFill>
                  <a:schemeClr val="bg1"/>
                </a:solidFill>
                <a:latin typeface="Calibri" pitchFamily="34" charset="0"/>
                <a:ea typeface="Lucida Sans Unicode" charset="0"/>
                <a:cs typeface="Lucida Sans Unicode" charset="0"/>
              </a:defRPr>
            </a:lvl2pPr>
            <a:lvl3pPr marL="1143000" indent="-228600" eaLnBrk="0" hangingPunct="0">
              <a:defRPr>
                <a:solidFill>
                  <a:schemeClr val="bg1"/>
                </a:solidFill>
                <a:latin typeface="Calibri" pitchFamily="34" charset="0"/>
                <a:ea typeface="Lucida Sans Unicode" charset="0"/>
                <a:cs typeface="Lucida Sans Unicode" charset="0"/>
              </a:defRPr>
            </a:lvl3pPr>
            <a:lvl4pPr marL="1600200" indent="-228600" eaLnBrk="0" hangingPunct="0">
              <a:defRPr>
                <a:solidFill>
                  <a:schemeClr val="bg1"/>
                </a:solidFill>
                <a:latin typeface="Calibri" pitchFamily="34" charset="0"/>
                <a:ea typeface="Lucida Sans Unicode" charset="0"/>
                <a:cs typeface="Lucida Sans Unicode" charset="0"/>
              </a:defRPr>
            </a:lvl4pPr>
            <a:lvl5pPr marL="2057400" indent="-228600" eaLnBrk="0" hangingPunct="0">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9pPr>
          </a:lstStyle>
          <a:p>
            <a:pPr eaLnBrk="1" hangingPunct="1"/>
            <a:endParaRPr lang="en-AU" altLang="en-US"/>
          </a:p>
        </p:txBody>
      </p:sp>
      <p:sp>
        <p:nvSpPr>
          <p:cNvPr id="46083" name="Rectangle 2"/>
          <p:cNvSpPr>
            <a:spLocks noGrp="1" noChangeArrowheads="1"/>
          </p:cNvSpPr>
          <p:nvPr>
            <p:ph type="body"/>
          </p:nvPr>
        </p:nvSpPr>
        <p:spPr>
          <a:xfrm>
            <a:off x="685800" y="4343400"/>
            <a:ext cx="547846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592136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Text Box 1"/>
          <p:cNvSpPr txBox="1">
            <a:spLocks noChangeArrowheads="1"/>
          </p:cNvSpPr>
          <p:nvPr/>
        </p:nvSpPr>
        <p:spPr bwMode="auto">
          <a:xfrm>
            <a:off x="0" y="-6470650"/>
            <a:ext cx="1588" cy="143319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Calibri" pitchFamily="34" charset="0"/>
                <a:ea typeface="Lucida Sans Unicode" charset="0"/>
                <a:cs typeface="Lucida Sans Unicode" charset="0"/>
              </a:defRPr>
            </a:lvl1pPr>
            <a:lvl2pPr marL="742950" indent="-285750" eaLnBrk="0" hangingPunct="0">
              <a:defRPr>
                <a:solidFill>
                  <a:schemeClr val="bg1"/>
                </a:solidFill>
                <a:latin typeface="Calibri" pitchFamily="34" charset="0"/>
                <a:ea typeface="Lucida Sans Unicode" charset="0"/>
                <a:cs typeface="Lucida Sans Unicode" charset="0"/>
              </a:defRPr>
            </a:lvl2pPr>
            <a:lvl3pPr marL="1143000" indent="-228600" eaLnBrk="0" hangingPunct="0">
              <a:defRPr>
                <a:solidFill>
                  <a:schemeClr val="bg1"/>
                </a:solidFill>
                <a:latin typeface="Calibri" pitchFamily="34" charset="0"/>
                <a:ea typeface="Lucida Sans Unicode" charset="0"/>
                <a:cs typeface="Lucida Sans Unicode" charset="0"/>
              </a:defRPr>
            </a:lvl3pPr>
            <a:lvl4pPr marL="1600200" indent="-228600" eaLnBrk="0" hangingPunct="0">
              <a:defRPr>
                <a:solidFill>
                  <a:schemeClr val="bg1"/>
                </a:solidFill>
                <a:latin typeface="Calibri" pitchFamily="34" charset="0"/>
                <a:ea typeface="Lucida Sans Unicode" charset="0"/>
                <a:cs typeface="Lucida Sans Unicode" charset="0"/>
              </a:defRPr>
            </a:lvl4pPr>
            <a:lvl5pPr marL="2057400" indent="-228600" eaLnBrk="0" hangingPunct="0">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9pPr>
          </a:lstStyle>
          <a:p>
            <a:pPr eaLnBrk="1" hangingPunct="1"/>
            <a:endParaRPr lang="en-AU" altLang="en-US"/>
          </a:p>
        </p:txBody>
      </p:sp>
      <p:sp>
        <p:nvSpPr>
          <p:cNvPr id="50179" name="Rectangle 2"/>
          <p:cNvSpPr>
            <a:spLocks noGrp="1" noChangeArrowheads="1"/>
          </p:cNvSpPr>
          <p:nvPr>
            <p:ph type="body"/>
          </p:nvPr>
        </p:nvSpPr>
        <p:spPr>
          <a:xfrm>
            <a:off x="685800" y="4343400"/>
            <a:ext cx="547846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2106688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Text Box 1"/>
          <p:cNvSpPr txBox="1">
            <a:spLocks noChangeArrowheads="1"/>
          </p:cNvSpPr>
          <p:nvPr/>
        </p:nvSpPr>
        <p:spPr bwMode="auto">
          <a:xfrm>
            <a:off x="0" y="-6470650"/>
            <a:ext cx="1588" cy="1433195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bg1"/>
                </a:solidFill>
                <a:latin typeface="Calibri" pitchFamily="34" charset="0"/>
                <a:ea typeface="Lucida Sans Unicode" charset="0"/>
                <a:cs typeface="Lucida Sans Unicode" charset="0"/>
              </a:defRPr>
            </a:lvl1pPr>
            <a:lvl2pPr marL="742950" indent="-285750" eaLnBrk="0" hangingPunct="0">
              <a:defRPr>
                <a:solidFill>
                  <a:schemeClr val="bg1"/>
                </a:solidFill>
                <a:latin typeface="Calibri" pitchFamily="34" charset="0"/>
                <a:ea typeface="Lucida Sans Unicode" charset="0"/>
                <a:cs typeface="Lucida Sans Unicode" charset="0"/>
              </a:defRPr>
            </a:lvl2pPr>
            <a:lvl3pPr marL="1143000" indent="-228600" eaLnBrk="0" hangingPunct="0">
              <a:defRPr>
                <a:solidFill>
                  <a:schemeClr val="bg1"/>
                </a:solidFill>
                <a:latin typeface="Calibri" pitchFamily="34" charset="0"/>
                <a:ea typeface="Lucida Sans Unicode" charset="0"/>
                <a:cs typeface="Lucida Sans Unicode" charset="0"/>
              </a:defRPr>
            </a:lvl3pPr>
            <a:lvl4pPr marL="1600200" indent="-228600" eaLnBrk="0" hangingPunct="0">
              <a:defRPr>
                <a:solidFill>
                  <a:schemeClr val="bg1"/>
                </a:solidFill>
                <a:latin typeface="Calibri" pitchFamily="34" charset="0"/>
                <a:ea typeface="Lucida Sans Unicode" charset="0"/>
                <a:cs typeface="Lucida Sans Unicode" charset="0"/>
              </a:defRPr>
            </a:lvl4pPr>
            <a:lvl5pPr marL="2057400" indent="-228600" eaLnBrk="0" hangingPunct="0">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defRPr>
                <a:solidFill>
                  <a:schemeClr val="bg1"/>
                </a:solidFill>
                <a:latin typeface="Calibri" pitchFamily="34" charset="0"/>
                <a:ea typeface="Lucida Sans Unicode" charset="0"/>
                <a:cs typeface="Lucida Sans Unicode" charset="0"/>
              </a:defRPr>
            </a:lvl9pPr>
          </a:lstStyle>
          <a:p>
            <a:pPr eaLnBrk="1" hangingPunct="1"/>
            <a:endParaRPr lang="en-AU" altLang="en-US"/>
          </a:p>
        </p:txBody>
      </p:sp>
      <p:sp>
        <p:nvSpPr>
          <p:cNvPr id="52227" name="Rectangle 2"/>
          <p:cNvSpPr>
            <a:spLocks noGrp="1" noChangeArrowheads="1"/>
          </p:cNvSpPr>
          <p:nvPr>
            <p:ph type="body"/>
          </p:nvPr>
        </p:nvSpPr>
        <p:spPr>
          <a:xfrm>
            <a:off x="685800" y="4343400"/>
            <a:ext cx="547846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22474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r>
              <a:rPr lang="fr-FR" smtClean="0"/>
              <a:t>26/11/2014</a:t>
            </a:r>
            <a:endParaRPr lang="en-US"/>
          </a:p>
        </p:txBody>
      </p:sp>
      <p:sp>
        <p:nvSpPr>
          <p:cNvPr id="5" name="Footer Placeholder 4"/>
          <p:cNvSpPr>
            <a:spLocks noGrp="1"/>
          </p:cNvSpPr>
          <p:nvPr>
            <p:ph type="ftr" sz="quarter" idx="11"/>
          </p:nvPr>
        </p:nvSpPr>
        <p:spPr/>
        <p:txBody>
          <a:bodyPr/>
          <a:lstStyle/>
          <a:p>
            <a:r>
              <a:rPr lang="en-US" smtClean="0"/>
              <a:t>Chapter 18 Service-oriented software engineering</a:t>
            </a:r>
            <a:endParaRPr lang="en-US" dirty="0"/>
          </a:p>
        </p:txBody>
      </p:sp>
      <p:sp>
        <p:nvSpPr>
          <p:cNvPr id="6" name="Slide Number Placeholder 5"/>
          <p:cNvSpPr>
            <a:spLocks noGrp="1"/>
          </p:cNvSpPr>
          <p:nvPr>
            <p:ph type="sldNum" sz="quarter" idx="12"/>
          </p:nvPr>
        </p:nvSpPr>
        <p:spPr/>
        <p:txBody>
          <a:bodyPr/>
          <a:lstStyle/>
          <a:p>
            <a:fld id="{79E88437-7EE6-ED48-AB3C-19DA85FCB265}" type="slidenum">
              <a:rPr lang="en-US" smtClean="0"/>
              <a:pPr/>
              <a:t>‹N°›</a:t>
            </a:fld>
            <a:endParaRPr lang="en-US"/>
          </a:p>
        </p:txBody>
      </p:sp>
    </p:spTree>
    <p:extLst>
      <p:ext uri="{BB962C8B-B14F-4D97-AF65-F5344CB8AC3E}">
        <p14:creationId xmlns:p14="http://schemas.microsoft.com/office/powerpoint/2010/main" val="32116624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r>
              <a:rPr lang="fr-FR" smtClean="0"/>
              <a:t>26/11/2014</a:t>
            </a:r>
            <a:endParaRPr lang="en-US"/>
          </a:p>
        </p:txBody>
      </p:sp>
      <p:sp>
        <p:nvSpPr>
          <p:cNvPr id="5" name="Footer Placeholder 4"/>
          <p:cNvSpPr>
            <a:spLocks noGrp="1"/>
          </p:cNvSpPr>
          <p:nvPr>
            <p:ph type="ftr" sz="quarter" idx="11"/>
          </p:nvPr>
        </p:nvSpPr>
        <p:spPr/>
        <p:txBody>
          <a:bodyPr/>
          <a:lstStyle/>
          <a:p>
            <a:r>
              <a:rPr lang="en-US" smtClean="0"/>
              <a:t>Chapter 18 Service-oriented software engineering</a:t>
            </a:r>
            <a:endParaRPr lang="en-US" dirty="0"/>
          </a:p>
        </p:txBody>
      </p:sp>
      <p:sp>
        <p:nvSpPr>
          <p:cNvPr id="6" name="Slide Number Placeholder 5"/>
          <p:cNvSpPr>
            <a:spLocks noGrp="1"/>
          </p:cNvSpPr>
          <p:nvPr>
            <p:ph type="sldNum" sz="quarter" idx="12"/>
          </p:nvPr>
        </p:nvSpPr>
        <p:spPr/>
        <p:txBody>
          <a:bodyPr/>
          <a:lstStyle/>
          <a:p>
            <a:fld id="{79E88437-7EE6-ED48-AB3C-19DA85FCB265}" type="slidenum">
              <a:rPr lang="en-US" smtClean="0"/>
              <a:pPr/>
              <a:t>‹N°›</a:t>
            </a:fld>
            <a:endParaRPr lang="en-US"/>
          </a:p>
        </p:txBody>
      </p:sp>
    </p:spTree>
    <p:extLst>
      <p:ext uri="{BB962C8B-B14F-4D97-AF65-F5344CB8AC3E}">
        <p14:creationId xmlns:p14="http://schemas.microsoft.com/office/powerpoint/2010/main" val="143467071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r>
              <a:rPr lang="fr-FR" smtClean="0"/>
              <a:t>26/11/2014</a:t>
            </a:r>
            <a:endParaRPr lang="en-US"/>
          </a:p>
        </p:txBody>
      </p:sp>
      <p:sp>
        <p:nvSpPr>
          <p:cNvPr id="5" name="Footer Placeholder 4"/>
          <p:cNvSpPr>
            <a:spLocks noGrp="1"/>
          </p:cNvSpPr>
          <p:nvPr>
            <p:ph type="ftr" sz="quarter" idx="11"/>
          </p:nvPr>
        </p:nvSpPr>
        <p:spPr/>
        <p:txBody>
          <a:bodyPr/>
          <a:lstStyle/>
          <a:p>
            <a:r>
              <a:rPr lang="en-US" smtClean="0"/>
              <a:t>Chapter 18 Service-oriented software engineering</a:t>
            </a:r>
            <a:endParaRPr lang="en-US" dirty="0"/>
          </a:p>
        </p:txBody>
      </p:sp>
      <p:sp>
        <p:nvSpPr>
          <p:cNvPr id="6" name="Slide Number Placeholder 5"/>
          <p:cNvSpPr>
            <a:spLocks noGrp="1"/>
          </p:cNvSpPr>
          <p:nvPr>
            <p:ph type="sldNum" sz="quarter" idx="12"/>
          </p:nvPr>
        </p:nvSpPr>
        <p:spPr/>
        <p:txBody>
          <a:bodyPr/>
          <a:lstStyle/>
          <a:p>
            <a:fld id="{79E88437-7EE6-ED48-AB3C-19DA85FCB265}" type="slidenum">
              <a:rPr lang="en-US" smtClean="0"/>
              <a:pPr/>
              <a:t>‹N°›</a:t>
            </a:fld>
            <a:endParaRPr lang="en-US"/>
          </a:p>
        </p:txBody>
      </p:sp>
    </p:spTree>
    <p:extLst>
      <p:ext uri="{BB962C8B-B14F-4D97-AF65-F5344CB8AC3E}">
        <p14:creationId xmlns:p14="http://schemas.microsoft.com/office/powerpoint/2010/main" val="165839405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609600" y="1600200"/>
            <a:ext cx="109728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1434071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4" name="Rectangle 4"/>
          <p:cNvSpPr>
            <a:spLocks noGrp="1" noChangeArrowheads="1"/>
          </p:cNvSpPr>
          <p:nvPr>
            <p:ph type="dt" sz="half" idx="14"/>
          </p:nvPr>
        </p:nvSpPr>
        <p:spPr>
          <a:ln/>
        </p:spPr>
        <p:txBody>
          <a:bodyPr/>
          <a:lstStyle>
            <a:lvl1pPr>
              <a:defRPr/>
            </a:lvl1pPr>
          </a:lstStyle>
          <a:p>
            <a:pPr>
              <a:defRPr/>
            </a:pPr>
            <a:r>
              <a:rPr lang="fr-FR" smtClean="0"/>
              <a:t>26/11/2014</a:t>
            </a:r>
            <a:endParaRPr lang="fr-FR"/>
          </a:p>
        </p:txBody>
      </p:sp>
      <p:sp>
        <p:nvSpPr>
          <p:cNvPr id="5" name="Rectangle 5"/>
          <p:cNvSpPr>
            <a:spLocks noGrp="1" noChangeArrowheads="1"/>
          </p:cNvSpPr>
          <p:nvPr>
            <p:ph type="ftr" sz="quarter" idx="15"/>
          </p:nvPr>
        </p:nvSpPr>
        <p:spPr>
          <a:ln/>
        </p:spPr>
        <p:txBody>
          <a:bodyPr/>
          <a:lstStyle>
            <a:lvl1pPr>
              <a:defRPr/>
            </a:lvl1pPr>
          </a:lstStyle>
          <a:p>
            <a:pPr>
              <a:defRPr/>
            </a:pPr>
            <a:r>
              <a:rPr lang="en-US" smtClean="0"/>
              <a:t>Chapter 18 Service-oriented software engineering</a:t>
            </a:r>
            <a:endParaRPr lang="fr-FR"/>
          </a:p>
        </p:txBody>
      </p:sp>
      <p:sp>
        <p:nvSpPr>
          <p:cNvPr id="6" name="Rectangle 9"/>
          <p:cNvSpPr>
            <a:spLocks noGrp="1" noChangeArrowheads="1"/>
          </p:cNvSpPr>
          <p:nvPr>
            <p:ph type="sldNum" sz="quarter" idx="16"/>
          </p:nvPr>
        </p:nvSpPr>
        <p:spPr>
          <a:ln/>
        </p:spPr>
        <p:txBody>
          <a:bodyPr/>
          <a:lstStyle>
            <a:lvl1pPr>
              <a:defRPr/>
            </a:lvl1pPr>
          </a:lstStyle>
          <a:p>
            <a:pPr>
              <a:defRPr/>
            </a:pPr>
            <a:r>
              <a:rPr lang="fr-FR"/>
              <a:t>- </a:t>
            </a:r>
            <a:fld id="{CCD8A327-4A42-4F42-8894-A6F43B7F265B}" type="slidenum">
              <a:rPr lang="fr-FR"/>
              <a:pPr>
                <a:defRPr/>
              </a:pPr>
              <a:t>‹N°›</a:t>
            </a:fld>
            <a:endParaRPr lang="fr-FR"/>
          </a:p>
        </p:txBody>
      </p:sp>
      <p:sp>
        <p:nvSpPr>
          <p:cNvPr id="8" name="Espace réservé du contenu 2"/>
          <p:cNvSpPr>
            <a:spLocks noGrp="1"/>
          </p:cNvSpPr>
          <p:nvPr>
            <p:ph idx="1"/>
          </p:nvPr>
        </p:nvSpPr>
        <p:spPr>
          <a:xfrm>
            <a:off x="1799167" y="1988840"/>
            <a:ext cx="10054167" cy="4203700"/>
          </a:xfrm>
          <a:prstGeom prst="rect">
            <a:avLst/>
          </a:prstGeom>
        </p:spPr>
        <p:txBody>
          <a:bodyPr/>
          <a:lstStyle>
            <a:lvl1pPr algn="l" defTabSz="20002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None/>
              <a:defRPr sz="2000"/>
            </a:lvl3pPr>
            <a:lvl4pPr marL="1438275" indent="371475">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buFont typeface="Arial" pitchFamily="34" charset="0"/>
              <a:buNone/>
              <a:defRPr sz="1600"/>
            </a:lvl5pPr>
          </a:lstStyle>
          <a:p>
            <a:pPr lvl="0"/>
            <a:r>
              <a:rPr lang="fr-FR" dirty="0" smtClean="0"/>
              <a:t>Cliquez pour modifier les styles du texte du masque</a:t>
            </a:r>
          </a:p>
          <a:p>
            <a:pPr lvl="1"/>
            <a:r>
              <a:rPr lang="fr-FR" dirty="0" smtClean="0"/>
              <a:t>Liste</a:t>
            </a:r>
          </a:p>
          <a:p>
            <a:pPr lvl="1"/>
            <a:r>
              <a:rPr lang="fr-FR" dirty="0" smtClean="0"/>
              <a:t>…</a:t>
            </a:r>
          </a:p>
          <a:p>
            <a:pPr lvl="1"/>
            <a:endParaRPr lang="fr-FR" dirty="0" smtClean="0"/>
          </a:p>
          <a:p>
            <a:pPr lvl="2"/>
            <a:r>
              <a:rPr lang="fr-FR" dirty="0" smtClean="0"/>
              <a:t> </a:t>
            </a:r>
            <a:endParaRPr lang="fr-FR" dirty="0"/>
          </a:p>
        </p:txBody>
      </p:sp>
    </p:spTree>
    <p:extLst>
      <p:ext uri="{BB962C8B-B14F-4D97-AF65-F5344CB8AC3E}">
        <p14:creationId xmlns:p14="http://schemas.microsoft.com/office/powerpoint/2010/main" val="1827971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re, contenu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fr-FR" noProof="0" dirty="0"/>
              <a:t>Surtitre optionnel</a:t>
            </a:r>
            <a:endParaRPr lang="fr-FR" dirty="0"/>
          </a:p>
        </p:txBody>
      </p:sp>
      <p:sp>
        <p:nvSpPr>
          <p:cNvPr id="3" name="Espace réservé de la date 2"/>
          <p:cNvSpPr>
            <a:spLocks noGrp="1"/>
          </p:cNvSpPr>
          <p:nvPr>
            <p:ph type="dt" sz="half" idx="10"/>
          </p:nvPr>
        </p:nvSpPr>
        <p:spPr bwMode="gray"/>
        <p:txBody>
          <a:bodyPr/>
          <a:lstStyle/>
          <a:p>
            <a:pPr algn="l"/>
            <a:fld id="{08FC0D6A-5031-49AD-BF43-4E5FEAC87745}" type="datetime1">
              <a:rPr lang="fr-FR" smtClean="0"/>
              <a:t>19/10/2018</a:t>
            </a:fld>
            <a:endParaRPr lang="fr-FR" dirty="0"/>
          </a:p>
        </p:txBody>
      </p:sp>
      <p:sp>
        <p:nvSpPr>
          <p:cNvPr id="4" name="Espace réservé du pied de page 3"/>
          <p:cNvSpPr>
            <a:spLocks noGrp="1"/>
          </p:cNvSpPr>
          <p:nvPr>
            <p:ph type="ftr" sz="quarter" idx="11"/>
          </p:nvPr>
        </p:nvSpPr>
        <p:spPr bwMode="gray"/>
        <p:txBody>
          <a:bodyPr/>
          <a:lstStyle/>
          <a:p>
            <a:pPr algn="ctr"/>
            <a:r>
              <a:rPr lang="fr-FR"/>
              <a:t>-</a:t>
            </a:r>
            <a:endParaRPr lang="fr-FR" dirty="0"/>
          </a:p>
        </p:txBody>
      </p:sp>
      <p:sp>
        <p:nvSpPr>
          <p:cNvPr id="5" name="Espace réservé du numéro de diapositive 4"/>
          <p:cNvSpPr>
            <a:spLocks noGrp="1"/>
          </p:cNvSpPr>
          <p:nvPr>
            <p:ph type="sldNum" sz="quarter" idx="12"/>
          </p:nvPr>
        </p:nvSpPr>
        <p:spPr bwMode="gray"/>
        <p:txBody>
          <a:bodyPr/>
          <a:lstStyle/>
          <a:p>
            <a:fld id="{10C140CD-8AED-46FF-A9A2-77308F3F39AE}" type="slidenum">
              <a:rPr lang="fr-FR" smtClean="0"/>
              <a:pPr/>
              <a:t>‹N°›</a:t>
            </a:fld>
            <a:endParaRPr lang="fr-FR" dirty="0"/>
          </a:p>
        </p:txBody>
      </p:sp>
      <p:sp>
        <p:nvSpPr>
          <p:cNvPr id="7" name="Espace réservé du texte 6"/>
          <p:cNvSpPr>
            <a:spLocks noGrp="1"/>
          </p:cNvSpPr>
          <p:nvPr>
            <p:ph type="body" sz="quarter" idx="13" hasCustomPrompt="1"/>
          </p:nvPr>
        </p:nvSpPr>
        <p:spPr bwMode="gray">
          <a:xfrm>
            <a:off x="1295400" y="828000"/>
            <a:ext cx="9601200" cy="1200000"/>
          </a:xfrm>
        </p:spPr>
        <p:txBody>
          <a:bodyPr/>
          <a:lstStyle>
            <a:lvl1pPr>
              <a:lnSpc>
                <a:spcPct val="80000"/>
              </a:lnSpc>
              <a:spcAft>
                <a:spcPts val="0"/>
              </a:spcAft>
              <a:defRPr sz="3300" b="0">
                <a:solidFill>
                  <a:schemeClr val="tx2"/>
                </a:solidFill>
                <a:latin typeface="+mj-lt"/>
              </a:defRPr>
            </a:lvl1pPr>
          </a:lstStyle>
          <a:p>
            <a:pPr lvl="0"/>
            <a:r>
              <a:rPr lang="fr-FR" dirty="0"/>
              <a:t>Titre</a:t>
            </a:r>
          </a:p>
        </p:txBody>
      </p:sp>
      <p:sp>
        <p:nvSpPr>
          <p:cNvPr id="10" name="Espace réservé du texte 9"/>
          <p:cNvSpPr>
            <a:spLocks noGrp="1"/>
          </p:cNvSpPr>
          <p:nvPr>
            <p:ph type="body" sz="quarter" idx="14" hasCustomPrompt="1"/>
          </p:nvPr>
        </p:nvSpPr>
        <p:spPr bwMode="gray">
          <a:xfrm>
            <a:off x="1295400" y="2060578"/>
            <a:ext cx="4464000" cy="3889375"/>
          </a:xfrm>
        </p:spPr>
        <p:txBody>
          <a:bodyPr/>
          <a:lstStyle/>
          <a:p>
            <a:pPr lvl="0"/>
            <a:r>
              <a:rPr lang="fr-FR" noProof="0" dirty="0"/>
              <a:t>Sous-titre de niveau 1</a:t>
            </a:r>
          </a:p>
          <a:p>
            <a:pPr lvl="1"/>
            <a:r>
              <a:rPr lang="fr-FR" noProof="0" dirty="0"/>
              <a:t>Texte courant</a:t>
            </a:r>
          </a:p>
          <a:p>
            <a:pPr lvl="2"/>
            <a:r>
              <a:rPr lang="fr-FR" noProof="0" dirty="0"/>
              <a:t>Texte puce de niveau 1</a:t>
            </a:r>
          </a:p>
          <a:p>
            <a:pPr lvl="3"/>
            <a:r>
              <a:rPr lang="fr-FR" noProof="0" dirty="0"/>
              <a:t>Texte puce de niveau 2</a:t>
            </a:r>
          </a:p>
          <a:p>
            <a:pPr lvl="4"/>
            <a:r>
              <a:rPr lang="fr-FR" noProof="0" dirty="0"/>
              <a:t>Texte puce de niveau 3</a:t>
            </a:r>
          </a:p>
        </p:txBody>
      </p:sp>
      <p:sp>
        <p:nvSpPr>
          <p:cNvPr id="11" name="Espace réservé du texte 10"/>
          <p:cNvSpPr>
            <a:spLocks noGrp="1"/>
          </p:cNvSpPr>
          <p:nvPr>
            <p:ph type="body" sz="quarter" idx="15" hasCustomPrompt="1"/>
          </p:nvPr>
        </p:nvSpPr>
        <p:spPr bwMode="gray">
          <a:xfrm>
            <a:off x="6096000" y="2060575"/>
            <a:ext cx="4800600" cy="336000"/>
          </a:xfrm>
        </p:spPr>
        <p:txBody>
          <a:bodyPr/>
          <a:lstStyle>
            <a:lvl1pPr algn="ctr">
              <a:defRPr sz="1400">
                <a:solidFill>
                  <a:schemeClr val="tx2"/>
                </a:solidFill>
                <a:latin typeface="+mj-lt"/>
              </a:defRPr>
            </a:lvl1pPr>
          </a:lstStyle>
          <a:p>
            <a:pPr lvl="0"/>
            <a:r>
              <a:rPr lang="fr-FR" dirty="0"/>
              <a:t>Titre</a:t>
            </a:r>
          </a:p>
        </p:txBody>
      </p:sp>
      <p:sp>
        <p:nvSpPr>
          <p:cNvPr id="13" name="Espace réservé du graphique 12"/>
          <p:cNvSpPr>
            <a:spLocks noGrp="1"/>
          </p:cNvSpPr>
          <p:nvPr>
            <p:ph type="chart" sz="quarter" idx="16"/>
          </p:nvPr>
        </p:nvSpPr>
        <p:spPr bwMode="gray">
          <a:xfrm>
            <a:off x="6096000" y="2420888"/>
            <a:ext cx="4800600" cy="3529063"/>
          </a:xfrm>
        </p:spPr>
        <p:txBody>
          <a:bodyPr tIns="540000" anchor="ctr" anchorCtr="0"/>
          <a:lstStyle>
            <a:lvl1pPr algn="ctr">
              <a:defRPr sz="1000" b="0">
                <a:solidFill>
                  <a:schemeClr val="tx1"/>
                </a:solidFill>
              </a:defRPr>
            </a:lvl1pPr>
          </a:lstStyle>
          <a:p>
            <a:endParaRPr lang="fr-FR"/>
          </a:p>
        </p:txBody>
      </p:sp>
    </p:spTree>
    <p:extLst>
      <p:ext uri="{BB962C8B-B14F-4D97-AF65-F5344CB8AC3E}">
        <p14:creationId xmlns:p14="http://schemas.microsoft.com/office/powerpoint/2010/main" val="84978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r>
              <a:rPr lang="fr-FR" smtClean="0"/>
              <a:t>26/11/2014</a:t>
            </a:r>
            <a:endParaRPr lang="en-US"/>
          </a:p>
        </p:txBody>
      </p:sp>
      <p:sp>
        <p:nvSpPr>
          <p:cNvPr id="5" name="Footer Placeholder 4"/>
          <p:cNvSpPr>
            <a:spLocks noGrp="1"/>
          </p:cNvSpPr>
          <p:nvPr>
            <p:ph type="ftr" sz="quarter" idx="11"/>
          </p:nvPr>
        </p:nvSpPr>
        <p:spPr/>
        <p:txBody>
          <a:bodyPr/>
          <a:lstStyle/>
          <a:p>
            <a:r>
              <a:rPr lang="en-US" smtClean="0"/>
              <a:t>Chapter 18 Service-oriented software engineering</a:t>
            </a:r>
            <a:endParaRPr lang="en-US" dirty="0"/>
          </a:p>
        </p:txBody>
      </p:sp>
      <p:sp>
        <p:nvSpPr>
          <p:cNvPr id="6" name="Slide Number Placeholder 5"/>
          <p:cNvSpPr>
            <a:spLocks noGrp="1"/>
          </p:cNvSpPr>
          <p:nvPr>
            <p:ph type="sldNum" sz="quarter" idx="12"/>
          </p:nvPr>
        </p:nvSpPr>
        <p:spPr/>
        <p:txBody>
          <a:bodyPr/>
          <a:lstStyle/>
          <a:p>
            <a:fld id="{79E88437-7EE6-ED48-AB3C-19DA85FCB265}" type="slidenum">
              <a:rPr lang="en-US" smtClean="0"/>
              <a:pPr/>
              <a:t>‹N°›</a:t>
            </a:fld>
            <a:endParaRPr lang="en-US"/>
          </a:p>
        </p:txBody>
      </p:sp>
    </p:spTree>
    <p:extLst>
      <p:ext uri="{BB962C8B-B14F-4D97-AF65-F5344CB8AC3E}">
        <p14:creationId xmlns:p14="http://schemas.microsoft.com/office/powerpoint/2010/main" val="28490474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r>
              <a:rPr lang="fr-FR" smtClean="0"/>
              <a:t>26/11/2014</a:t>
            </a:r>
            <a:endParaRPr lang="en-US"/>
          </a:p>
        </p:txBody>
      </p:sp>
      <p:sp>
        <p:nvSpPr>
          <p:cNvPr id="5" name="Footer Placeholder 4"/>
          <p:cNvSpPr>
            <a:spLocks noGrp="1"/>
          </p:cNvSpPr>
          <p:nvPr>
            <p:ph type="ftr" sz="quarter" idx="11"/>
          </p:nvPr>
        </p:nvSpPr>
        <p:spPr/>
        <p:txBody>
          <a:bodyPr/>
          <a:lstStyle/>
          <a:p>
            <a:r>
              <a:rPr lang="en-US" smtClean="0"/>
              <a:t>Chapter 18 Service-oriented software engineering</a:t>
            </a:r>
            <a:endParaRPr lang="en-US" dirty="0"/>
          </a:p>
        </p:txBody>
      </p:sp>
      <p:sp>
        <p:nvSpPr>
          <p:cNvPr id="6" name="Slide Number Placeholder 5"/>
          <p:cNvSpPr>
            <a:spLocks noGrp="1"/>
          </p:cNvSpPr>
          <p:nvPr>
            <p:ph type="sldNum" sz="quarter" idx="12"/>
          </p:nvPr>
        </p:nvSpPr>
        <p:spPr/>
        <p:txBody>
          <a:bodyPr/>
          <a:lstStyle/>
          <a:p>
            <a:fld id="{79E88437-7EE6-ED48-AB3C-19DA85FCB265}" type="slidenum">
              <a:rPr lang="en-US" smtClean="0"/>
              <a:pPr/>
              <a:t>‹N°›</a:t>
            </a:fld>
            <a:endParaRPr lang="en-US"/>
          </a:p>
        </p:txBody>
      </p:sp>
    </p:spTree>
    <p:extLst>
      <p:ext uri="{BB962C8B-B14F-4D97-AF65-F5344CB8AC3E}">
        <p14:creationId xmlns:p14="http://schemas.microsoft.com/office/powerpoint/2010/main" val="374276990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r>
              <a:rPr lang="fr-FR" smtClean="0"/>
              <a:t>26/11/2014</a:t>
            </a:r>
            <a:endParaRPr lang="en-US"/>
          </a:p>
        </p:txBody>
      </p:sp>
      <p:sp>
        <p:nvSpPr>
          <p:cNvPr id="6" name="Footer Placeholder 5"/>
          <p:cNvSpPr>
            <a:spLocks noGrp="1"/>
          </p:cNvSpPr>
          <p:nvPr>
            <p:ph type="ftr" sz="quarter" idx="11"/>
          </p:nvPr>
        </p:nvSpPr>
        <p:spPr/>
        <p:txBody>
          <a:bodyPr/>
          <a:lstStyle/>
          <a:p>
            <a:r>
              <a:rPr lang="en-US" smtClean="0"/>
              <a:t>Chapter 18 Service-oriented software engineering</a:t>
            </a:r>
            <a:endParaRPr lang="en-US" dirty="0"/>
          </a:p>
        </p:txBody>
      </p:sp>
      <p:sp>
        <p:nvSpPr>
          <p:cNvPr id="7" name="Slide Number Placeholder 6"/>
          <p:cNvSpPr>
            <a:spLocks noGrp="1"/>
          </p:cNvSpPr>
          <p:nvPr>
            <p:ph type="sldNum" sz="quarter" idx="12"/>
          </p:nvPr>
        </p:nvSpPr>
        <p:spPr/>
        <p:txBody>
          <a:bodyPr/>
          <a:lstStyle/>
          <a:p>
            <a:fld id="{79E88437-7EE6-ED48-AB3C-19DA85FCB265}" type="slidenum">
              <a:rPr lang="en-US" smtClean="0"/>
              <a:pPr/>
              <a:t>‹N°›</a:t>
            </a:fld>
            <a:endParaRPr lang="en-US"/>
          </a:p>
        </p:txBody>
      </p:sp>
    </p:spTree>
    <p:extLst>
      <p:ext uri="{BB962C8B-B14F-4D97-AF65-F5344CB8AC3E}">
        <p14:creationId xmlns:p14="http://schemas.microsoft.com/office/powerpoint/2010/main" val="83710268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r>
              <a:rPr lang="fr-FR" smtClean="0"/>
              <a:t>26/11/2014</a:t>
            </a:r>
            <a:endParaRPr lang="en-US"/>
          </a:p>
        </p:txBody>
      </p:sp>
      <p:sp>
        <p:nvSpPr>
          <p:cNvPr id="8" name="Footer Placeholder 7"/>
          <p:cNvSpPr>
            <a:spLocks noGrp="1"/>
          </p:cNvSpPr>
          <p:nvPr>
            <p:ph type="ftr" sz="quarter" idx="11"/>
          </p:nvPr>
        </p:nvSpPr>
        <p:spPr/>
        <p:txBody>
          <a:bodyPr/>
          <a:lstStyle/>
          <a:p>
            <a:r>
              <a:rPr lang="en-US" smtClean="0"/>
              <a:t>Chapter 18 Service-oriented software engineering</a:t>
            </a:r>
            <a:endParaRPr lang="en-US" dirty="0"/>
          </a:p>
        </p:txBody>
      </p:sp>
      <p:sp>
        <p:nvSpPr>
          <p:cNvPr id="9" name="Slide Number Placeholder 8"/>
          <p:cNvSpPr>
            <a:spLocks noGrp="1"/>
          </p:cNvSpPr>
          <p:nvPr>
            <p:ph type="sldNum" sz="quarter" idx="12"/>
          </p:nvPr>
        </p:nvSpPr>
        <p:spPr/>
        <p:txBody>
          <a:bodyPr/>
          <a:lstStyle/>
          <a:p>
            <a:fld id="{79E88437-7EE6-ED48-AB3C-19DA85FCB265}" type="slidenum">
              <a:rPr lang="en-US" smtClean="0"/>
              <a:pPr/>
              <a:t>‹N°›</a:t>
            </a:fld>
            <a:endParaRPr lang="en-US"/>
          </a:p>
        </p:txBody>
      </p:sp>
    </p:spTree>
    <p:extLst>
      <p:ext uri="{BB962C8B-B14F-4D97-AF65-F5344CB8AC3E}">
        <p14:creationId xmlns:p14="http://schemas.microsoft.com/office/powerpoint/2010/main" val="17398307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r>
              <a:rPr lang="fr-FR" smtClean="0"/>
              <a:t>26/11/2014</a:t>
            </a:r>
            <a:endParaRPr lang="en-US"/>
          </a:p>
        </p:txBody>
      </p:sp>
      <p:sp>
        <p:nvSpPr>
          <p:cNvPr id="4" name="Footer Placeholder 3"/>
          <p:cNvSpPr>
            <a:spLocks noGrp="1"/>
          </p:cNvSpPr>
          <p:nvPr>
            <p:ph type="ftr" sz="quarter" idx="11"/>
          </p:nvPr>
        </p:nvSpPr>
        <p:spPr/>
        <p:txBody>
          <a:bodyPr/>
          <a:lstStyle/>
          <a:p>
            <a:r>
              <a:rPr lang="en-US" smtClean="0"/>
              <a:t>Chapter 18 Service-oriented software engineering</a:t>
            </a:r>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‹N°›</a:t>
            </a:fld>
            <a:endParaRPr lang="en-US"/>
          </a:p>
        </p:txBody>
      </p:sp>
    </p:spTree>
    <p:extLst>
      <p:ext uri="{BB962C8B-B14F-4D97-AF65-F5344CB8AC3E}">
        <p14:creationId xmlns:p14="http://schemas.microsoft.com/office/powerpoint/2010/main" val="5534248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fr-FR" smtClean="0"/>
              <a:t>26/11/2014</a:t>
            </a:r>
            <a:endParaRPr lang="en-US"/>
          </a:p>
        </p:txBody>
      </p:sp>
      <p:sp>
        <p:nvSpPr>
          <p:cNvPr id="3" name="Footer Placeholder 2"/>
          <p:cNvSpPr>
            <a:spLocks noGrp="1"/>
          </p:cNvSpPr>
          <p:nvPr>
            <p:ph type="ftr" sz="quarter" idx="11"/>
          </p:nvPr>
        </p:nvSpPr>
        <p:spPr/>
        <p:txBody>
          <a:bodyPr/>
          <a:lstStyle/>
          <a:p>
            <a:r>
              <a:rPr lang="en-US" smtClean="0"/>
              <a:t>Chapter 18 Service-oriented software engineering</a:t>
            </a:r>
            <a:endParaRPr lang="en-US" dirty="0"/>
          </a:p>
        </p:txBody>
      </p:sp>
      <p:sp>
        <p:nvSpPr>
          <p:cNvPr id="4" name="Slide Number Placeholder 3"/>
          <p:cNvSpPr>
            <a:spLocks noGrp="1"/>
          </p:cNvSpPr>
          <p:nvPr>
            <p:ph type="sldNum" sz="quarter" idx="12"/>
          </p:nvPr>
        </p:nvSpPr>
        <p:spPr/>
        <p:txBody>
          <a:bodyPr/>
          <a:lstStyle/>
          <a:p>
            <a:fld id="{79E88437-7EE6-ED48-AB3C-19DA85FCB265}" type="slidenum">
              <a:rPr lang="en-US" smtClean="0"/>
              <a:pPr/>
              <a:t>‹N°›</a:t>
            </a:fld>
            <a:endParaRPr lang="en-US"/>
          </a:p>
        </p:txBody>
      </p:sp>
    </p:spTree>
    <p:extLst>
      <p:ext uri="{BB962C8B-B14F-4D97-AF65-F5344CB8AC3E}">
        <p14:creationId xmlns:p14="http://schemas.microsoft.com/office/powerpoint/2010/main" val="384002832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r>
              <a:rPr lang="fr-FR" smtClean="0"/>
              <a:t>26/11/2014</a:t>
            </a:r>
            <a:endParaRPr lang="en-US"/>
          </a:p>
        </p:txBody>
      </p:sp>
      <p:sp>
        <p:nvSpPr>
          <p:cNvPr id="6" name="Footer Placeholder 5"/>
          <p:cNvSpPr>
            <a:spLocks noGrp="1"/>
          </p:cNvSpPr>
          <p:nvPr>
            <p:ph type="ftr" sz="quarter" idx="11"/>
          </p:nvPr>
        </p:nvSpPr>
        <p:spPr/>
        <p:txBody>
          <a:bodyPr/>
          <a:lstStyle/>
          <a:p>
            <a:r>
              <a:rPr lang="en-US" smtClean="0"/>
              <a:t>Chapter 18 Service-oriented software engineering</a:t>
            </a:r>
            <a:endParaRPr lang="en-US" dirty="0"/>
          </a:p>
        </p:txBody>
      </p:sp>
      <p:sp>
        <p:nvSpPr>
          <p:cNvPr id="7" name="Slide Number Placeholder 6"/>
          <p:cNvSpPr>
            <a:spLocks noGrp="1"/>
          </p:cNvSpPr>
          <p:nvPr>
            <p:ph type="sldNum" sz="quarter" idx="12"/>
          </p:nvPr>
        </p:nvSpPr>
        <p:spPr/>
        <p:txBody>
          <a:bodyPr/>
          <a:lstStyle/>
          <a:p>
            <a:fld id="{79E88437-7EE6-ED48-AB3C-19DA85FCB265}" type="slidenum">
              <a:rPr lang="en-US" smtClean="0"/>
              <a:pPr/>
              <a:t>‹N°›</a:t>
            </a:fld>
            <a:endParaRPr lang="en-US"/>
          </a:p>
        </p:txBody>
      </p:sp>
    </p:spTree>
    <p:extLst>
      <p:ext uri="{BB962C8B-B14F-4D97-AF65-F5344CB8AC3E}">
        <p14:creationId xmlns:p14="http://schemas.microsoft.com/office/powerpoint/2010/main" val="412987322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r>
              <a:rPr lang="fr-FR" smtClean="0"/>
              <a:t>26/11/2014</a:t>
            </a:r>
            <a:endParaRPr lang="en-US"/>
          </a:p>
        </p:txBody>
      </p:sp>
      <p:sp>
        <p:nvSpPr>
          <p:cNvPr id="6" name="Footer Placeholder 5"/>
          <p:cNvSpPr>
            <a:spLocks noGrp="1"/>
          </p:cNvSpPr>
          <p:nvPr>
            <p:ph type="ftr" sz="quarter" idx="11"/>
          </p:nvPr>
        </p:nvSpPr>
        <p:spPr/>
        <p:txBody>
          <a:bodyPr/>
          <a:lstStyle/>
          <a:p>
            <a:r>
              <a:rPr lang="en-US" smtClean="0"/>
              <a:t>Chapter 18 Service-oriented software engineering</a:t>
            </a:r>
            <a:endParaRPr lang="en-US" dirty="0"/>
          </a:p>
        </p:txBody>
      </p:sp>
      <p:sp>
        <p:nvSpPr>
          <p:cNvPr id="7" name="Slide Number Placeholder 6"/>
          <p:cNvSpPr>
            <a:spLocks noGrp="1"/>
          </p:cNvSpPr>
          <p:nvPr>
            <p:ph type="sldNum" sz="quarter" idx="12"/>
          </p:nvPr>
        </p:nvSpPr>
        <p:spPr/>
        <p:txBody>
          <a:bodyPr/>
          <a:lstStyle/>
          <a:p>
            <a:fld id="{79E88437-7EE6-ED48-AB3C-19DA85FCB265}" type="slidenum">
              <a:rPr lang="en-US" smtClean="0"/>
              <a:pPr/>
              <a:t>‹N°›</a:t>
            </a:fld>
            <a:endParaRPr lang="en-US"/>
          </a:p>
        </p:txBody>
      </p:sp>
    </p:spTree>
    <p:extLst>
      <p:ext uri="{BB962C8B-B14F-4D97-AF65-F5344CB8AC3E}">
        <p14:creationId xmlns:p14="http://schemas.microsoft.com/office/powerpoint/2010/main" val="21738424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fr-FR" smtClean="0"/>
              <a:t>26/11/2014</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Chapter 18 Service-oriented software engineering</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E88437-7EE6-ED48-AB3C-19DA85FCB265}" type="slidenum">
              <a:rPr lang="en-US" smtClean="0"/>
              <a:pPr/>
              <a:t>‹N°›</a:t>
            </a:fld>
            <a:endParaRPr lang="en-US"/>
          </a:p>
        </p:txBody>
      </p:sp>
    </p:spTree>
    <p:extLst>
      <p:ext uri="{BB962C8B-B14F-4D97-AF65-F5344CB8AC3E}">
        <p14:creationId xmlns:p14="http://schemas.microsoft.com/office/powerpoint/2010/main" val="379350038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Lst>
  <p:transition spd="med">
    <p:wipe dir="r"/>
  </p:transition>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design.inf.usi.ch/sites/default/files/talks/SOA2010_CesarePautasso_SOAwithREST.pdf" TargetMode="External"/><Relationship Id="rId2" Type="http://schemas.openxmlformats.org/officeDocument/2006/relationships/hyperlink" Target="https://www.slideshare.net/Zubin67/soappt-3988559"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ics.uci.edu/~fielding/pubs/dissertation/references.htm#ref_31"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ww.webservicex.com/New/Home/ServiceDetail/9" TargetMode="External"/><Relationship Id="rId2" Type="http://schemas.openxmlformats.org/officeDocument/2006/relationships/hyperlink" Target="http://www.dneonline.com/calculator.asmx"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docs.gitlab.com/ee/api/projects.html#list-user-projects"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ocs.gitlab.com/ee/api/projects.html#get-single-project"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9274" y="2130426"/>
            <a:ext cx="7772400" cy="1470025"/>
          </a:xfrm>
        </p:spPr>
        <p:txBody>
          <a:bodyPr>
            <a:normAutofit fontScale="90000"/>
          </a:bodyPr>
          <a:lstStyle/>
          <a:p>
            <a:r>
              <a:rPr lang="en-US" dirty="0" smtClean="0"/>
              <a:t>Service Computing, REST and API</a:t>
            </a:r>
            <a:endParaRPr lang="en-US" dirty="0"/>
          </a:p>
        </p:txBody>
      </p:sp>
      <p:sp>
        <p:nvSpPr>
          <p:cNvPr id="4" name="Slide Number Placeholder 3"/>
          <p:cNvSpPr>
            <a:spLocks noGrp="1"/>
          </p:cNvSpPr>
          <p:nvPr>
            <p:ph type="sldNum" sz="quarter" idx="12"/>
          </p:nvPr>
        </p:nvSpPr>
        <p:spPr/>
        <p:txBody>
          <a:bodyPr/>
          <a:lstStyle/>
          <a:p>
            <a:fld id="{79E88437-7EE6-ED48-AB3C-19DA85FCB265}" type="slidenum">
              <a:rPr lang="en-US" smtClean="0"/>
              <a:pPr/>
              <a:t>1</a:t>
            </a:fld>
            <a:endParaRPr lang="en-US"/>
          </a:p>
        </p:txBody>
      </p:sp>
    </p:spTree>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From</a:t>
            </a:r>
            <a:r>
              <a:rPr lang="fr-FR" dirty="0" smtClean="0"/>
              <a:t> Silo to </a:t>
            </a:r>
            <a:r>
              <a:rPr lang="fr-FR" dirty="0" err="1" smtClean="0"/>
              <a:t>SoA</a:t>
            </a:r>
            <a:endParaRPr lang="fr-FR" dirty="0"/>
          </a:p>
        </p:txBody>
      </p:sp>
      <p:sp>
        <p:nvSpPr>
          <p:cNvPr id="3" name="Espace réservé du texte 2"/>
          <p:cNvSpPr>
            <a:spLocks noGrp="1"/>
          </p:cNvSpPr>
          <p:nvPr>
            <p:ph type="body" idx="1"/>
          </p:nvPr>
        </p:nvSpPr>
        <p:spPr/>
        <p:txBody>
          <a:bodyPr/>
          <a:lstStyle/>
          <a:p>
            <a:endParaRPr lang="fr-FR"/>
          </a:p>
        </p:txBody>
      </p:sp>
      <p:pic>
        <p:nvPicPr>
          <p:cNvPr id="4" name="Image 3"/>
          <p:cNvPicPr>
            <a:picLocks noChangeAspect="1"/>
          </p:cNvPicPr>
          <p:nvPr/>
        </p:nvPicPr>
        <p:blipFill>
          <a:blip r:embed="rId2"/>
          <a:stretch>
            <a:fillRect/>
          </a:stretch>
        </p:blipFill>
        <p:spPr>
          <a:xfrm>
            <a:off x="1827286" y="1600201"/>
            <a:ext cx="8537428" cy="4754563"/>
          </a:xfrm>
          <a:prstGeom prst="rect">
            <a:avLst/>
          </a:prstGeom>
        </p:spPr>
      </p:pic>
    </p:spTree>
    <p:extLst>
      <p:ext uri="{BB962C8B-B14F-4D97-AF65-F5344CB8AC3E}">
        <p14:creationId xmlns:p14="http://schemas.microsoft.com/office/powerpoint/2010/main" val="31729093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t>
            </a:r>
            <a:r>
              <a:rPr lang="en-US" dirty="0"/>
              <a:t>construction by composition</a:t>
            </a:r>
            <a:r>
              <a:rPr lang="en-GB" dirty="0" smtClean="0"/>
              <a:t> </a:t>
            </a:r>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100</a:t>
            </a:fld>
            <a:endParaRPr lang="en-US"/>
          </a:p>
        </p:txBody>
      </p:sp>
      <p:pic>
        <p:nvPicPr>
          <p:cNvPr id="10" name="Picture 9" descr="18.14 (19.13) Service composition process.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878" y="2388106"/>
            <a:ext cx="8686800" cy="1893007"/>
          </a:xfrm>
          <a:prstGeom prst="rect">
            <a:avLst/>
          </a:prstGeom>
        </p:spPr>
      </p:pic>
    </p:spTree>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Construction by composition</a:t>
            </a:r>
            <a:endParaRPr lang="en-US" dirty="0"/>
          </a:p>
        </p:txBody>
      </p:sp>
      <p:sp>
        <p:nvSpPr>
          <p:cNvPr id="3" name="Content Placeholder 2"/>
          <p:cNvSpPr>
            <a:spLocks noGrp="1"/>
          </p:cNvSpPr>
          <p:nvPr>
            <p:ph idx="1"/>
          </p:nvPr>
        </p:nvSpPr>
        <p:spPr>
          <a:xfrm>
            <a:off x="1981200" y="1614007"/>
            <a:ext cx="8229600" cy="4525963"/>
          </a:xfrm>
        </p:spPr>
        <p:txBody>
          <a:bodyPr>
            <a:normAutofit fontScale="92500" lnSpcReduction="10000"/>
          </a:bodyPr>
          <a:lstStyle/>
          <a:p>
            <a:r>
              <a:rPr lang="en-GB" i="1" dirty="0" smtClean="0"/>
              <a:t>Formulate outline workflow</a:t>
            </a:r>
            <a:r>
              <a:rPr lang="en-GB" dirty="0" smtClean="0"/>
              <a:t> </a:t>
            </a:r>
          </a:p>
          <a:p>
            <a:pPr lvl="1"/>
            <a:r>
              <a:rPr lang="en-GB" dirty="0" smtClean="0"/>
              <a:t>In this initial stage of service design, you use the requirements for the composite service as a basis for creating an ‘ideal’ service design. </a:t>
            </a:r>
          </a:p>
          <a:p>
            <a:r>
              <a:rPr lang="en-GB" i="1" dirty="0" smtClean="0"/>
              <a:t>Discover services</a:t>
            </a:r>
            <a:r>
              <a:rPr lang="en-GB" dirty="0" smtClean="0"/>
              <a:t> </a:t>
            </a:r>
          </a:p>
          <a:p>
            <a:pPr lvl="1"/>
            <a:r>
              <a:rPr lang="en-GB" dirty="0" smtClean="0"/>
              <a:t>During this stage of the process, you search service registries or </a:t>
            </a:r>
            <a:r>
              <a:rPr lang="en-GB" dirty="0" err="1" smtClean="0"/>
              <a:t>catalogs</a:t>
            </a:r>
            <a:r>
              <a:rPr lang="en-GB" dirty="0" smtClean="0"/>
              <a:t> to discover what services exist, who provides these services and the details of the service provision.</a:t>
            </a:r>
          </a:p>
          <a:p>
            <a:r>
              <a:rPr lang="en-GB" i="1" dirty="0" smtClean="0"/>
              <a:t>Select possible services</a:t>
            </a:r>
          </a:p>
          <a:p>
            <a:pPr lvl="1"/>
            <a:r>
              <a:rPr lang="en-GB" dirty="0" smtClean="0"/>
              <a:t>Your selection criteria will obviously include the functionality of the services offered. They may also include the cost of the services and the quality of service (responsiveness, availability, etc.) offered. </a:t>
            </a:r>
          </a:p>
        </p:txBody>
      </p:sp>
      <p:sp>
        <p:nvSpPr>
          <p:cNvPr id="5" name="Slide Number Placeholder 4"/>
          <p:cNvSpPr>
            <a:spLocks noGrp="1"/>
          </p:cNvSpPr>
          <p:nvPr>
            <p:ph type="sldNum" sz="quarter" idx="12"/>
          </p:nvPr>
        </p:nvSpPr>
        <p:spPr>
          <a:xfrm>
            <a:off x="8091005" y="6356351"/>
            <a:ext cx="2133600" cy="365125"/>
          </a:xfrm>
        </p:spPr>
        <p:txBody>
          <a:bodyPr/>
          <a:lstStyle/>
          <a:p>
            <a:fld id="{79E88437-7EE6-ED48-AB3C-19DA85FCB265}" type="slidenum">
              <a:rPr lang="en-US" smtClean="0"/>
              <a:pPr/>
              <a:t>101</a:t>
            </a:fld>
            <a:endParaRPr lang="en-US"/>
          </a:p>
        </p:txBody>
      </p:sp>
    </p:spTree>
  </p:cSld>
  <p:clrMapOvr>
    <a:masterClrMapping/>
  </p:clrMapOvr>
  <p:transition spd="med">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Construction by composition</a:t>
            </a:r>
            <a:endParaRPr lang="en-US" dirty="0"/>
          </a:p>
        </p:txBody>
      </p:sp>
      <p:sp>
        <p:nvSpPr>
          <p:cNvPr id="3" name="Content Placeholder 2"/>
          <p:cNvSpPr>
            <a:spLocks noGrp="1"/>
          </p:cNvSpPr>
          <p:nvPr>
            <p:ph idx="1"/>
          </p:nvPr>
        </p:nvSpPr>
        <p:spPr/>
        <p:txBody>
          <a:bodyPr/>
          <a:lstStyle/>
          <a:p>
            <a:r>
              <a:rPr lang="en-GB" i="1" dirty="0" smtClean="0"/>
              <a:t>Refine workflow</a:t>
            </a:r>
            <a:r>
              <a:rPr lang="en-GB" dirty="0" smtClean="0"/>
              <a:t>. </a:t>
            </a:r>
          </a:p>
          <a:p>
            <a:pPr lvl="1"/>
            <a:r>
              <a:rPr lang="en-GB" dirty="0" smtClean="0"/>
              <a:t>This involves adding detail to the abstract description and perhaps adding or removing workflow activities. </a:t>
            </a:r>
            <a:endParaRPr lang="en-US" dirty="0" smtClean="0"/>
          </a:p>
          <a:p>
            <a:r>
              <a:rPr lang="en-GB" i="1" dirty="0" smtClean="0"/>
              <a:t>Create workflow program</a:t>
            </a:r>
            <a:r>
              <a:rPr lang="en-GB" dirty="0" smtClean="0"/>
              <a:t> </a:t>
            </a:r>
          </a:p>
          <a:p>
            <a:pPr lvl="1"/>
            <a:r>
              <a:rPr lang="en-GB" dirty="0" smtClean="0"/>
              <a:t>During this stage, the abstract workflow design is transformed to an executable program and the service interface is defined. You can use a conventional programming language, such as Java or a workflow language, such as WS-BPEL. </a:t>
            </a:r>
          </a:p>
          <a:p>
            <a:r>
              <a:rPr lang="en-GB" i="1" dirty="0" smtClean="0"/>
              <a:t>Test completed service or application</a:t>
            </a:r>
            <a:r>
              <a:rPr lang="en-GB" dirty="0" smtClean="0"/>
              <a:t> </a:t>
            </a:r>
          </a:p>
          <a:p>
            <a:pPr lvl="1"/>
            <a:r>
              <a:rPr lang="en-GB" dirty="0" smtClean="0"/>
              <a:t>The process of testing the completed, composite service is more complex than component testing in situations where external services are used. </a:t>
            </a:r>
          </a:p>
        </p:txBody>
      </p:sp>
      <p:sp>
        <p:nvSpPr>
          <p:cNvPr id="5" name="Slide Number Placeholder 4"/>
          <p:cNvSpPr>
            <a:spLocks noGrp="1"/>
          </p:cNvSpPr>
          <p:nvPr>
            <p:ph type="sldNum" sz="quarter" idx="12"/>
          </p:nvPr>
        </p:nvSpPr>
        <p:spPr/>
        <p:txBody>
          <a:bodyPr/>
          <a:lstStyle/>
          <a:p>
            <a:fld id="{79E88437-7EE6-ED48-AB3C-19DA85FCB265}" type="slidenum">
              <a:rPr lang="en-US" smtClean="0"/>
              <a:pPr/>
              <a:t>102</a:t>
            </a:fld>
            <a:endParaRPr lang="en-US"/>
          </a:p>
        </p:txBody>
      </p:sp>
    </p:spTree>
  </p:cSld>
  <p:clrMapOvr>
    <a:masterClrMapping/>
  </p:clrMapOvr>
  <p:transition spd="med">
    <p:wipe dir="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mtClean="0"/>
              <a:t>Workflow design and implementation</a:t>
            </a:r>
            <a:endParaRPr lang="en-US"/>
          </a:p>
        </p:txBody>
      </p:sp>
      <p:sp>
        <p:nvSpPr>
          <p:cNvPr id="197635" name="Rectangle 3"/>
          <p:cNvSpPr>
            <a:spLocks noGrp="1" noChangeArrowheads="1"/>
          </p:cNvSpPr>
          <p:nvPr>
            <p:ph idx="1"/>
          </p:nvPr>
        </p:nvSpPr>
        <p:spPr/>
        <p:txBody>
          <a:bodyPr/>
          <a:lstStyle/>
          <a:p>
            <a:r>
              <a:rPr lang="en-US" dirty="0" smtClean="0"/>
              <a:t>WS-BPEL is an XML-standard for workflow specification. However, WS-BPEL descriptions are long and unreadable</a:t>
            </a:r>
          </a:p>
          <a:p>
            <a:r>
              <a:rPr lang="en-US" dirty="0" smtClean="0"/>
              <a:t>Graphical workflow notations, such as BPMN, are more readable and WS-BPEL can be generated from them</a:t>
            </a:r>
          </a:p>
          <a:p>
            <a:r>
              <a:rPr lang="en-US" dirty="0" smtClean="0"/>
              <a:t>In inter-</a:t>
            </a:r>
            <a:r>
              <a:rPr lang="en-US" dirty="0" err="1" smtClean="0"/>
              <a:t>organisational</a:t>
            </a:r>
            <a:r>
              <a:rPr lang="en-US" dirty="0" smtClean="0"/>
              <a:t> systems, separate workflows are created for each </a:t>
            </a:r>
            <a:r>
              <a:rPr lang="en-US" dirty="0" err="1" smtClean="0"/>
              <a:t>organisation</a:t>
            </a:r>
            <a:r>
              <a:rPr lang="en-US" dirty="0" smtClean="0"/>
              <a:t> and linked through message exchange.</a:t>
            </a:r>
          </a:p>
          <a:p>
            <a:r>
              <a:rPr lang="en-US" dirty="0" smtClean="0"/>
              <a:t>Workflows can be used with both SOAP-based and </a:t>
            </a:r>
            <a:r>
              <a:rPr lang="en-US" dirty="0" err="1" smtClean="0"/>
              <a:t>RESTful</a:t>
            </a:r>
            <a:r>
              <a:rPr lang="en-US" dirty="0" smtClean="0"/>
              <a:t> services.</a:t>
            </a:r>
            <a:endParaRPr lang="en-US" dirty="0"/>
          </a:p>
        </p:txBody>
      </p:sp>
      <p:sp>
        <p:nvSpPr>
          <p:cNvPr id="4" name="Slide Number Placeholder 3"/>
          <p:cNvSpPr>
            <a:spLocks noGrp="1"/>
          </p:cNvSpPr>
          <p:nvPr>
            <p:ph type="sldNum" sz="quarter" idx="12"/>
          </p:nvPr>
        </p:nvSpPr>
        <p:spPr/>
        <p:txBody>
          <a:bodyPr/>
          <a:lstStyle/>
          <a:p>
            <a:fld id="{79E88437-7EE6-ED48-AB3C-19DA85FCB265}" type="slidenum">
              <a:rPr lang="en-US" smtClean="0"/>
              <a:pPr/>
              <a:t>103</a:t>
            </a:fld>
            <a:endParaRPr lang="en-US"/>
          </a:p>
        </p:txBody>
      </p:sp>
    </p:spTree>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a:t>fragment of a hotel booking workflow</a:t>
            </a:r>
            <a:r>
              <a:rPr lang="en-GB" dirty="0" smtClean="0"/>
              <a:t> </a:t>
            </a:r>
            <a:endParaRPr lang="en-US" dirty="0"/>
          </a:p>
        </p:txBody>
      </p:sp>
      <p:pic>
        <p:nvPicPr>
          <p:cNvPr id="4" name="Content Placeholder 3" descr="19.14 HotelBookingWflow.eps"/>
          <p:cNvPicPr>
            <a:picLocks noGrp="1" noChangeAspect="1"/>
          </p:cNvPicPr>
          <p:nvPr>
            <p:ph idx="1"/>
          </p:nvPr>
        </p:nvPicPr>
        <p:blipFill>
          <a:blip r:embed="rId2"/>
          <a:srcRect l="-10528" r="-10528"/>
          <a:stretch>
            <a:fillRect/>
          </a:stretch>
        </p:blipFill>
        <p:spPr>
          <a:xfrm>
            <a:off x="1021848" y="1600200"/>
            <a:ext cx="9879223" cy="5433192"/>
          </a:xfrm>
        </p:spPr>
      </p:pic>
      <p:sp>
        <p:nvSpPr>
          <p:cNvPr id="5" name="Slide Number Placeholder 4"/>
          <p:cNvSpPr>
            <a:spLocks noGrp="1"/>
          </p:cNvSpPr>
          <p:nvPr>
            <p:ph type="sldNum" sz="quarter" idx="12"/>
          </p:nvPr>
        </p:nvSpPr>
        <p:spPr/>
        <p:txBody>
          <a:bodyPr/>
          <a:lstStyle/>
          <a:p>
            <a:fld id="{79E88437-7EE6-ED48-AB3C-19DA85FCB265}" type="slidenum">
              <a:rPr lang="en-US" smtClean="0"/>
              <a:pPr/>
              <a:t>104</a:t>
            </a:fld>
            <a:endParaRPr lang="en-US"/>
          </a:p>
        </p:txBody>
      </p:sp>
    </p:spTree>
  </p:cSld>
  <p:clrMapOvr>
    <a:masterClrMapping/>
  </p:clrMapOvr>
  <p:transition spd="med">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Interacting </a:t>
            </a:r>
            <a:r>
              <a:rPr lang="en-US" dirty="0"/>
              <a:t>workflows</a:t>
            </a:r>
            <a:r>
              <a:rPr lang="en-GB" dirty="0" smtClean="0"/>
              <a:t> </a:t>
            </a:r>
            <a:endParaRPr lang="en-US" dirty="0"/>
          </a:p>
        </p:txBody>
      </p:sp>
      <p:pic>
        <p:nvPicPr>
          <p:cNvPr id="4" name="Content Placeholder 3" descr="19.15 InteractingWorkflows.eps"/>
          <p:cNvPicPr>
            <a:picLocks noGrp="1" noChangeAspect="1"/>
          </p:cNvPicPr>
          <p:nvPr>
            <p:ph idx="1"/>
          </p:nvPr>
        </p:nvPicPr>
        <p:blipFill>
          <a:blip r:embed="rId3"/>
          <a:srcRect l="-25970" r="-25970"/>
          <a:stretch>
            <a:fillRect/>
          </a:stretch>
        </p:blipFill>
        <p:spPr>
          <a:xfrm>
            <a:off x="-407" y="1620288"/>
            <a:ext cx="11608438" cy="6384194"/>
          </a:xfrm>
        </p:spPr>
      </p:pic>
      <p:sp>
        <p:nvSpPr>
          <p:cNvPr id="5" name="Slide Number Placeholder 4"/>
          <p:cNvSpPr>
            <a:spLocks noGrp="1"/>
          </p:cNvSpPr>
          <p:nvPr>
            <p:ph type="sldNum" sz="quarter" idx="12"/>
          </p:nvPr>
        </p:nvSpPr>
        <p:spPr/>
        <p:txBody>
          <a:bodyPr/>
          <a:lstStyle/>
          <a:p>
            <a:fld id="{79E88437-7EE6-ED48-AB3C-19DA85FCB265}" type="slidenum">
              <a:rPr lang="en-US" smtClean="0"/>
              <a:pPr/>
              <a:t>105</a:t>
            </a:fld>
            <a:endParaRPr lang="en-US"/>
          </a:p>
        </p:txBody>
      </p:sp>
    </p:spTree>
  </p:cSld>
  <p:clrMapOvr>
    <a:masterClrMapping/>
  </p:clrMapOvr>
  <p:transition spd="med">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dirty="0" smtClean="0"/>
              <a:t>Testing service compositions </a:t>
            </a:r>
            <a:endParaRPr lang="en-US" dirty="0"/>
          </a:p>
        </p:txBody>
      </p:sp>
      <p:sp>
        <p:nvSpPr>
          <p:cNvPr id="198659" name="Rectangle 3"/>
          <p:cNvSpPr>
            <a:spLocks noGrp="1" noChangeArrowheads="1"/>
          </p:cNvSpPr>
          <p:nvPr>
            <p:ph idx="1"/>
          </p:nvPr>
        </p:nvSpPr>
        <p:spPr/>
        <p:txBody>
          <a:bodyPr/>
          <a:lstStyle/>
          <a:p>
            <a:r>
              <a:rPr lang="en-US" dirty="0"/>
              <a:t>Testing is intended to find defects and demonstrate that a system meets its functional and non-functional </a:t>
            </a:r>
            <a:r>
              <a:rPr lang="en-US" dirty="0" smtClean="0"/>
              <a:t>requirements.</a:t>
            </a:r>
          </a:p>
          <a:p>
            <a:r>
              <a:rPr lang="en-US" dirty="0"/>
              <a:t>Service testing is difficult as (external) services are ‘black-boxes’. Testing techniques that rely on the program source code cannot be </a:t>
            </a:r>
            <a:r>
              <a:rPr lang="en-US" dirty="0" smtClean="0"/>
              <a:t>used.</a:t>
            </a:r>
            <a:endParaRPr lang="en-US" dirty="0"/>
          </a:p>
        </p:txBody>
      </p:sp>
      <p:sp>
        <p:nvSpPr>
          <p:cNvPr id="4" name="Slide Number Placeholder 3"/>
          <p:cNvSpPr>
            <a:spLocks noGrp="1"/>
          </p:cNvSpPr>
          <p:nvPr>
            <p:ph type="sldNum" sz="quarter" idx="12"/>
          </p:nvPr>
        </p:nvSpPr>
        <p:spPr/>
        <p:txBody>
          <a:bodyPr/>
          <a:lstStyle/>
          <a:p>
            <a:fld id="{79E88437-7EE6-ED48-AB3C-19DA85FCB265}" type="slidenum">
              <a:rPr lang="en-US" smtClean="0"/>
              <a:pPr/>
              <a:t>106</a:t>
            </a:fld>
            <a:endParaRPr lang="en-US"/>
          </a:p>
        </p:txBody>
      </p:sp>
    </p:spTree>
  </p:cSld>
  <p:clrMapOvr>
    <a:masterClrMapping/>
  </p:clrMapOvr>
  <p:transition spd="med">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a:t>Service testing problems</a:t>
            </a:r>
          </a:p>
        </p:txBody>
      </p:sp>
      <p:sp>
        <p:nvSpPr>
          <p:cNvPr id="199683" name="Rectangle 3"/>
          <p:cNvSpPr>
            <a:spLocks noGrp="1" noChangeArrowheads="1"/>
          </p:cNvSpPr>
          <p:nvPr>
            <p:ph idx="1"/>
          </p:nvPr>
        </p:nvSpPr>
        <p:spPr/>
        <p:txBody>
          <a:bodyPr/>
          <a:lstStyle/>
          <a:p>
            <a:pPr>
              <a:lnSpc>
                <a:spcPct val="90000"/>
              </a:lnSpc>
            </a:pPr>
            <a:r>
              <a:rPr lang="en-US" sz="2200" dirty="0"/>
              <a:t>External services may be modified by the service provider thus invalidating tests which have been completed.</a:t>
            </a:r>
          </a:p>
          <a:p>
            <a:pPr>
              <a:lnSpc>
                <a:spcPct val="90000"/>
              </a:lnSpc>
            </a:pPr>
            <a:r>
              <a:rPr lang="en-US" sz="2200" dirty="0"/>
              <a:t>Dynamic binding means that the service used in an application may vary - the application tests are not, therefore, reliable.</a:t>
            </a:r>
          </a:p>
          <a:p>
            <a:pPr>
              <a:lnSpc>
                <a:spcPct val="90000"/>
              </a:lnSpc>
            </a:pPr>
            <a:r>
              <a:rPr lang="en-US" sz="2200" dirty="0"/>
              <a:t>The non-functional </a:t>
            </a:r>
            <a:r>
              <a:rPr lang="en-US" sz="2200" dirty="0" err="1"/>
              <a:t>behaviour</a:t>
            </a:r>
            <a:r>
              <a:rPr lang="en-US" sz="2200" dirty="0"/>
              <a:t> of the service is unpredictable because it depends on load.</a:t>
            </a:r>
          </a:p>
          <a:p>
            <a:pPr>
              <a:lnSpc>
                <a:spcPct val="90000"/>
              </a:lnSpc>
            </a:pPr>
            <a:r>
              <a:rPr lang="en-US" sz="2200" dirty="0"/>
              <a:t>If services have to be paid for as used, testing a service may be expensive.</a:t>
            </a:r>
          </a:p>
          <a:p>
            <a:pPr>
              <a:lnSpc>
                <a:spcPct val="90000"/>
              </a:lnSpc>
            </a:pPr>
            <a:r>
              <a:rPr lang="en-US" sz="2200" dirty="0"/>
              <a:t>It may be difficult to invoke compensating actions in external services as these may rely on the failure of other services which cannot be simulated.</a:t>
            </a:r>
          </a:p>
        </p:txBody>
      </p:sp>
      <p:sp>
        <p:nvSpPr>
          <p:cNvPr id="4" name="Slide Number Placeholder 3"/>
          <p:cNvSpPr>
            <a:spLocks noGrp="1"/>
          </p:cNvSpPr>
          <p:nvPr>
            <p:ph type="sldNum" sz="quarter" idx="12"/>
          </p:nvPr>
        </p:nvSpPr>
        <p:spPr/>
        <p:txBody>
          <a:bodyPr/>
          <a:lstStyle/>
          <a:p>
            <a:fld id="{79E88437-7EE6-ED48-AB3C-19DA85FCB265}" type="slidenum">
              <a:rPr lang="en-US" smtClean="0"/>
              <a:pPr/>
              <a:t>107</a:t>
            </a:fld>
            <a:endParaRPr lang="en-US"/>
          </a:p>
        </p:txBody>
      </p:sp>
    </p:spTree>
  </p:cSld>
  <p:clrMapOvr>
    <a:masterClrMapping/>
  </p:clrMapOvr>
  <p:transition spd="med">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4"/>
          <p:cNvSpPr>
            <a:spLocks noGrp="1" noChangeArrowheads="1"/>
          </p:cNvSpPr>
          <p:nvPr>
            <p:ph type="title"/>
          </p:nvPr>
        </p:nvSpPr>
        <p:spPr/>
        <p:txBody>
          <a:bodyPr/>
          <a:lstStyle/>
          <a:p>
            <a:r>
              <a:rPr lang="en-US"/>
              <a:t>Key points</a:t>
            </a:r>
          </a:p>
        </p:txBody>
      </p:sp>
      <p:sp>
        <p:nvSpPr>
          <p:cNvPr id="99333" name="Rectangle 5"/>
          <p:cNvSpPr>
            <a:spLocks noGrp="1" noChangeArrowheads="1"/>
          </p:cNvSpPr>
          <p:nvPr>
            <p:ph idx="1"/>
          </p:nvPr>
        </p:nvSpPr>
        <p:spPr/>
        <p:txBody>
          <a:bodyPr/>
          <a:lstStyle/>
          <a:p>
            <a:r>
              <a:rPr lang="en-GB" sz="2000" dirty="0"/>
              <a:t>Service-oriented architecture is an approach to software engineering where reusable, standardized services are the basic building blocks for application systems.</a:t>
            </a:r>
          </a:p>
          <a:p>
            <a:r>
              <a:rPr lang="en-GB" sz="2000" dirty="0"/>
              <a:t>Services may be implemented within a service-oriented architecture using a set of XML-based web service standards. These include standards for service communication, interface definition and service enactment in workflows.</a:t>
            </a:r>
          </a:p>
          <a:p>
            <a:r>
              <a:rPr lang="en-GB" sz="2000" dirty="0"/>
              <a:t>Alternatively, a </a:t>
            </a:r>
            <a:r>
              <a:rPr lang="en-GB" sz="2000" dirty="0" err="1"/>
              <a:t>RESTful</a:t>
            </a:r>
            <a:r>
              <a:rPr lang="en-GB" sz="2000" dirty="0"/>
              <a:t> architecture may be used which is based on resources and standard operations on these resources.</a:t>
            </a:r>
          </a:p>
          <a:p>
            <a:r>
              <a:rPr lang="en-GB" sz="2000" dirty="0"/>
              <a:t> A </a:t>
            </a:r>
            <a:r>
              <a:rPr lang="en-GB" sz="2000" dirty="0" err="1"/>
              <a:t>RESTful</a:t>
            </a:r>
            <a:r>
              <a:rPr lang="en-GB" sz="2000" dirty="0"/>
              <a:t> approach uses the http and https protocols for service communication and maps operations on the standard http verbs POST, GET, PUT and DELETE.</a:t>
            </a:r>
          </a:p>
        </p:txBody>
      </p:sp>
      <p:sp>
        <p:nvSpPr>
          <p:cNvPr id="4" name="Slide Number Placeholder 3"/>
          <p:cNvSpPr>
            <a:spLocks noGrp="1"/>
          </p:cNvSpPr>
          <p:nvPr>
            <p:ph type="sldNum" sz="quarter" idx="12"/>
          </p:nvPr>
        </p:nvSpPr>
        <p:spPr/>
        <p:txBody>
          <a:bodyPr/>
          <a:lstStyle/>
          <a:p>
            <a:fld id="{79E88437-7EE6-ED48-AB3C-19DA85FCB265}" type="slidenum">
              <a:rPr lang="en-US" smtClean="0"/>
              <a:pPr/>
              <a:t>108</a:t>
            </a:fld>
            <a:endParaRPr lang="en-US"/>
          </a:p>
        </p:txBody>
      </p:sp>
    </p:spTree>
    <p:extLst>
      <p:ext uri="{BB962C8B-B14F-4D97-AF65-F5344CB8AC3E}">
        <p14:creationId xmlns:p14="http://schemas.microsoft.com/office/powerpoint/2010/main" val="4025851223"/>
      </p:ext>
    </p:extLst>
  </p:cSld>
  <p:clrMapOvr>
    <a:masterClrMapping/>
  </p:clrMapOvr>
  <p:transition spd="med">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Key points</a:t>
            </a:r>
          </a:p>
        </p:txBody>
      </p:sp>
      <p:sp>
        <p:nvSpPr>
          <p:cNvPr id="100355" name="Rectangle 3"/>
          <p:cNvSpPr>
            <a:spLocks noGrp="1" noChangeArrowheads="1"/>
          </p:cNvSpPr>
          <p:nvPr>
            <p:ph idx="1"/>
          </p:nvPr>
        </p:nvSpPr>
        <p:spPr/>
        <p:txBody>
          <a:bodyPr/>
          <a:lstStyle/>
          <a:p>
            <a:r>
              <a:rPr lang="en-GB" dirty="0" smtClean="0"/>
              <a:t>Utility </a:t>
            </a:r>
            <a:r>
              <a:rPr lang="en-GB" dirty="0"/>
              <a:t>services </a:t>
            </a:r>
            <a:r>
              <a:rPr lang="en-GB" dirty="0" smtClean="0"/>
              <a:t>provide general</a:t>
            </a:r>
            <a:r>
              <a:rPr lang="en-GB" dirty="0"/>
              <a:t>-purpose </a:t>
            </a:r>
            <a:r>
              <a:rPr lang="en-GB" dirty="0" smtClean="0"/>
              <a:t>functionality; </a:t>
            </a:r>
            <a:r>
              <a:rPr lang="en-GB" dirty="0"/>
              <a:t>business services </a:t>
            </a:r>
            <a:r>
              <a:rPr lang="en-GB" dirty="0" smtClean="0"/>
              <a:t>implement </a:t>
            </a:r>
            <a:r>
              <a:rPr lang="en-GB" dirty="0"/>
              <a:t>part of a business </a:t>
            </a:r>
            <a:r>
              <a:rPr lang="en-GB" dirty="0" smtClean="0"/>
              <a:t>process; coordination </a:t>
            </a:r>
            <a:r>
              <a:rPr lang="en-GB" dirty="0"/>
              <a:t>services </a:t>
            </a:r>
            <a:r>
              <a:rPr lang="en-GB" dirty="0" smtClean="0"/>
              <a:t>coordinate service execution.</a:t>
            </a:r>
            <a:endParaRPr lang="en-GB" dirty="0"/>
          </a:p>
          <a:p>
            <a:r>
              <a:rPr lang="en-GB" dirty="0" smtClean="0"/>
              <a:t>Service </a:t>
            </a:r>
            <a:r>
              <a:rPr lang="en-GB" dirty="0"/>
              <a:t>engineering </a:t>
            </a:r>
            <a:r>
              <a:rPr lang="en-GB" dirty="0" smtClean="0"/>
              <a:t>involves </a:t>
            </a:r>
            <a:r>
              <a:rPr lang="en-GB" dirty="0"/>
              <a:t>identifying candidate services for implementation, defining </a:t>
            </a:r>
            <a:r>
              <a:rPr lang="en-GB" dirty="0" smtClean="0"/>
              <a:t>service interfaces </a:t>
            </a:r>
            <a:r>
              <a:rPr lang="en-GB" dirty="0"/>
              <a:t>and implementing, testing and deploying </a:t>
            </a:r>
            <a:r>
              <a:rPr lang="en-GB" dirty="0" smtClean="0"/>
              <a:t>services.</a:t>
            </a:r>
            <a:endParaRPr lang="en-GB" dirty="0"/>
          </a:p>
          <a:p>
            <a:r>
              <a:rPr lang="en-GB" dirty="0"/>
              <a:t>The development of software using services </a:t>
            </a:r>
            <a:r>
              <a:rPr lang="en-GB" dirty="0" smtClean="0"/>
              <a:t>involves composing </a:t>
            </a:r>
            <a:r>
              <a:rPr lang="en-GB" dirty="0"/>
              <a:t>and configuring services to create new composite services and systems.</a:t>
            </a:r>
          </a:p>
          <a:p>
            <a:r>
              <a:rPr lang="en-GB" dirty="0"/>
              <a:t>Graphical workflow languages, such as BPMN, may be used to describe a business process and the services used in that process. </a:t>
            </a:r>
          </a:p>
        </p:txBody>
      </p:sp>
      <p:sp>
        <p:nvSpPr>
          <p:cNvPr id="4" name="Slide Number Placeholder 3"/>
          <p:cNvSpPr>
            <a:spLocks noGrp="1"/>
          </p:cNvSpPr>
          <p:nvPr>
            <p:ph type="sldNum" sz="quarter" idx="12"/>
          </p:nvPr>
        </p:nvSpPr>
        <p:spPr/>
        <p:txBody>
          <a:bodyPr/>
          <a:lstStyle/>
          <a:p>
            <a:fld id="{79E88437-7EE6-ED48-AB3C-19DA85FCB265}" type="slidenum">
              <a:rPr lang="en-US" smtClean="0"/>
              <a:pPr/>
              <a:t>109</a:t>
            </a:fld>
            <a:endParaRPr lang="en-US"/>
          </a:p>
        </p:txBody>
      </p:sp>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Service </a:t>
            </a:r>
            <a:r>
              <a:rPr lang="fr-FR" dirty="0" err="1" smtClean="0"/>
              <a:t>Oriented</a:t>
            </a:r>
            <a:r>
              <a:rPr lang="fr-FR" dirty="0" smtClean="0"/>
              <a:t> Architecture</a:t>
            </a:r>
            <a:endParaRPr lang="fr-FR" dirty="0"/>
          </a:p>
        </p:txBody>
      </p:sp>
      <p:sp>
        <p:nvSpPr>
          <p:cNvPr id="3" name="Espace réservé du texte 2"/>
          <p:cNvSpPr>
            <a:spLocks noGrp="1"/>
          </p:cNvSpPr>
          <p:nvPr>
            <p:ph type="body" idx="1"/>
          </p:nvPr>
        </p:nvSpPr>
        <p:spPr/>
        <p:txBody>
          <a:bodyPr/>
          <a:lstStyle/>
          <a:p>
            <a:endParaRPr lang="fr-FR"/>
          </a:p>
        </p:txBody>
      </p:sp>
      <p:pic>
        <p:nvPicPr>
          <p:cNvPr id="4" name="Image 3"/>
          <p:cNvPicPr>
            <a:picLocks noChangeAspect="1"/>
          </p:cNvPicPr>
          <p:nvPr/>
        </p:nvPicPr>
        <p:blipFill>
          <a:blip r:embed="rId2"/>
          <a:stretch>
            <a:fillRect/>
          </a:stretch>
        </p:blipFill>
        <p:spPr>
          <a:xfrm>
            <a:off x="1748207" y="1417638"/>
            <a:ext cx="8661376" cy="5325127"/>
          </a:xfrm>
          <a:prstGeom prst="rect">
            <a:avLst/>
          </a:prstGeom>
        </p:spPr>
      </p:pic>
    </p:spTree>
    <p:extLst>
      <p:ext uri="{BB962C8B-B14F-4D97-AF65-F5344CB8AC3E}">
        <p14:creationId xmlns:p14="http://schemas.microsoft.com/office/powerpoint/2010/main" val="12248264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p:txBody>
          <a:bodyPr/>
          <a:lstStyle/>
          <a:p>
            <a:pPr lvl="0"/>
            <a:r>
              <a:rPr lang="fr-FR" smtClean="0">
                <a:sym typeface="Arial"/>
              </a:rPr>
              <a:t>Une application Web moderne</a:t>
            </a:r>
            <a:endParaRPr lang="fr-FR" dirty="0">
              <a:sym typeface="Arial"/>
            </a:endParaRPr>
          </a:p>
        </p:txBody>
      </p:sp>
      <p:sp>
        <p:nvSpPr>
          <p:cNvPr id="426" name="Shape 426"/>
          <p:cNvSpPr txBox="1">
            <a:spLocks noGrp="1"/>
          </p:cNvSpPr>
          <p:nvPr>
            <p:ph type="sldNum" sz="quarter" idx="16"/>
          </p:nvPr>
        </p:nvSpPr>
        <p:spPr>
          <a:xfrm>
            <a:off x="10142538" y="6488113"/>
            <a:ext cx="525462" cy="273050"/>
          </a:xfrm>
        </p:spPr>
        <p:txBody>
          <a:bodyPr/>
          <a:lstStyle/>
          <a:p>
            <a:pPr lvl="0"/>
            <a:r>
              <a:rPr lang="fr-FR" smtClean="0">
                <a:sym typeface="Arial"/>
              </a:rPr>
              <a:t>-  </a:t>
            </a:r>
            <a:endParaRPr lang="fr-FR">
              <a:sym typeface="Arial"/>
            </a:endParaRPr>
          </a:p>
        </p:txBody>
      </p:sp>
      <p:pic>
        <p:nvPicPr>
          <p:cNvPr id="4" name="Image 3"/>
          <p:cNvPicPr>
            <a:picLocks noChangeAspect="1"/>
          </p:cNvPicPr>
          <p:nvPr/>
        </p:nvPicPr>
        <p:blipFill>
          <a:blip r:embed="rId3"/>
          <a:stretch>
            <a:fillRect/>
          </a:stretch>
        </p:blipFill>
        <p:spPr>
          <a:xfrm>
            <a:off x="2603612" y="1196752"/>
            <a:ext cx="7020780" cy="6281068"/>
          </a:xfrm>
          <a:prstGeom prst="rect">
            <a:avLst/>
          </a:prstGeom>
        </p:spPr>
      </p:pic>
    </p:spTree>
    <p:extLst>
      <p:ext uri="{BB962C8B-B14F-4D97-AF65-F5344CB8AC3E}">
        <p14:creationId xmlns:p14="http://schemas.microsoft.com/office/powerpoint/2010/main" val="1077545574"/>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Avec des </a:t>
            </a:r>
            <a:r>
              <a:rPr lang="fr-FR" dirty="0" err="1" smtClean="0"/>
              <a:t>pokemons</a:t>
            </a:r>
            <a:endParaRPr lang="fr-FR" dirty="0"/>
          </a:p>
        </p:txBody>
      </p:sp>
      <p:sp>
        <p:nvSpPr>
          <p:cNvPr id="5" name="Espace réservé du numéro de diapositive 4"/>
          <p:cNvSpPr>
            <a:spLocks noGrp="1"/>
          </p:cNvSpPr>
          <p:nvPr>
            <p:ph type="sldNum" sz="quarter" idx="16"/>
          </p:nvPr>
        </p:nvSpPr>
        <p:spPr/>
        <p:txBody>
          <a:bodyPr/>
          <a:lstStyle/>
          <a:p>
            <a:pPr>
              <a:defRPr/>
            </a:pPr>
            <a:r>
              <a:rPr lang="fr-FR" smtClean="0"/>
              <a:t>- </a:t>
            </a:r>
            <a:fld id="{CCD8A327-4A42-4F42-8894-A6F43B7F265B}" type="slidenum">
              <a:rPr lang="fr-FR" smtClean="0"/>
              <a:pPr>
                <a:defRPr/>
              </a:pPr>
              <a:t>13</a:t>
            </a:fld>
            <a:endParaRPr lang="fr-FR"/>
          </a:p>
        </p:txBody>
      </p:sp>
      <p:sp>
        <p:nvSpPr>
          <p:cNvPr id="6" name="Espace réservé du contenu 5"/>
          <p:cNvSpPr>
            <a:spLocks noGrp="1"/>
          </p:cNvSpPr>
          <p:nvPr>
            <p:ph idx="1"/>
          </p:nvPr>
        </p:nvSpPr>
        <p:spPr/>
        <p:txBody>
          <a:bodyPr/>
          <a:lstStyle/>
          <a:p>
            <a:endParaRPr lang="fr-FR"/>
          </a:p>
        </p:txBody>
      </p:sp>
      <p:pic>
        <p:nvPicPr>
          <p:cNvPr id="8" name="Image 7"/>
          <p:cNvPicPr>
            <a:picLocks noChangeAspect="1"/>
          </p:cNvPicPr>
          <p:nvPr/>
        </p:nvPicPr>
        <p:blipFill>
          <a:blip r:embed="rId2"/>
          <a:stretch>
            <a:fillRect/>
          </a:stretch>
        </p:blipFill>
        <p:spPr>
          <a:xfrm>
            <a:off x="3179677" y="1590323"/>
            <a:ext cx="6444141" cy="5156557"/>
          </a:xfrm>
          <a:prstGeom prst="rect">
            <a:avLst/>
          </a:prstGeom>
        </p:spPr>
      </p:pic>
    </p:spTree>
    <p:extLst>
      <p:ext uri="{BB962C8B-B14F-4D97-AF65-F5344CB8AC3E}">
        <p14:creationId xmlns:p14="http://schemas.microsoft.com/office/powerpoint/2010/main" val="3627488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p:txBody>
          <a:bodyPr/>
          <a:lstStyle/>
          <a:p>
            <a:pPr lvl="0"/>
            <a:r>
              <a:rPr lang="fr-FR" smtClean="0">
                <a:sym typeface="Arial"/>
              </a:rPr>
              <a:t>La composition de services</a:t>
            </a:r>
            <a:endParaRPr lang="fr-FR" dirty="0">
              <a:sym typeface="Arial"/>
            </a:endParaRPr>
          </a:p>
        </p:txBody>
      </p:sp>
      <p:sp>
        <p:nvSpPr>
          <p:cNvPr id="440" name="Shape 440"/>
          <p:cNvSpPr txBox="1">
            <a:spLocks noGrp="1"/>
          </p:cNvSpPr>
          <p:nvPr>
            <p:ph type="sldNum" sz="quarter" idx="16"/>
          </p:nvPr>
        </p:nvSpPr>
        <p:spPr>
          <a:xfrm>
            <a:off x="10142538" y="6488113"/>
            <a:ext cx="525462" cy="273050"/>
          </a:xfrm>
        </p:spPr>
        <p:txBody>
          <a:bodyPr/>
          <a:lstStyle/>
          <a:p>
            <a:pPr lvl="0"/>
            <a:r>
              <a:rPr lang="fr-FR" smtClean="0">
                <a:sym typeface="Arial"/>
              </a:rPr>
              <a:t>-  </a:t>
            </a:r>
            <a:endParaRPr lang="fr-FR">
              <a:sym typeface="Arial"/>
            </a:endParaRPr>
          </a:p>
        </p:txBody>
      </p:sp>
      <p:sp>
        <p:nvSpPr>
          <p:cNvPr id="5" name="Espace réservé du contenu 4"/>
          <p:cNvSpPr>
            <a:spLocks noGrp="1"/>
          </p:cNvSpPr>
          <p:nvPr>
            <p:ph idx="1"/>
          </p:nvPr>
        </p:nvSpPr>
        <p:spPr/>
        <p:txBody>
          <a:bodyPr/>
          <a:lstStyle/>
          <a:p>
            <a:endParaRPr lang="fr-FR"/>
          </a:p>
        </p:txBody>
      </p:sp>
      <p:pic>
        <p:nvPicPr>
          <p:cNvPr id="442" name="Shape 442"/>
          <p:cNvPicPr preferRelativeResize="0"/>
          <p:nvPr/>
        </p:nvPicPr>
        <p:blipFill rotWithShape="1">
          <a:blip r:embed="rId3">
            <a:alphaModFix/>
          </a:blip>
          <a:srcRect/>
          <a:stretch/>
        </p:blipFill>
        <p:spPr>
          <a:xfrm>
            <a:off x="2639616" y="1561650"/>
            <a:ext cx="6831594" cy="4602350"/>
          </a:xfrm>
          <a:prstGeom prst="rect">
            <a:avLst/>
          </a:prstGeom>
          <a:noFill/>
          <a:ln>
            <a:noFill/>
          </a:ln>
        </p:spPr>
      </p:pic>
      <p:sp>
        <p:nvSpPr>
          <p:cNvPr id="443" name="Shape 443"/>
          <p:cNvSpPr/>
          <p:nvPr/>
        </p:nvSpPr>
        <p:spPr>
          <a:xfrm>
            <a:off x="8328248" y="3212976"/>
            <a:ext cx="1224135" cy="936103"/>
          </a:xfrm>
          <a:prstGeom prst="ellipse">
            <a:avLst/>
          </a:prstGeom>
          <a:noFill/>
          <a:ln w="38100" cap="flat">
            <a:solidFill>
              <a:srgbClr val="184372"/>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44" name="Shape 444"/>
          <p:cNvSpPr/>
          <p:nvPr/>
        </p:nvSpPr>
        <p:spPr>
          <a:xfrm>
            <a:off x="5591945" y="1988840"/>
            <a:ext cx="1224135" cy="720080"/>
          </a:xfrm>
          <a:prstGeom prst="ellipse">
            <a:avLst/>
          </a:prstGeom>
          <a:noFill/>
          <a:ln w="38100" cap="flat">
            <a:solidFill>
              <a:srgbClr val="184372"/>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45" name="Shape 445"/>
          <p:cNvSpPr/>
          <p:nvPr/>
        </p:nvSpPr>
        <p:spPr>
          <a:xfrm>
            <a:off x="5663951" y="2636912"/>
            <a:ext cx="1080120" cy="792087"/>
          </a:xfrm>
          <a:prstGeom prst="ellipse">
            <a:avLst/>
          </a:prstGeom>
          <a:noFill/>
          <a:ln w="38100" cap="flat">
            <a:solidFill>
              <a:srgbClr val="184372"/>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46" name="Shape 446"/>
          <p:cNvSpPr/>
          <p:nvPr/>
        </p:nvSpPr>
        <p:spPr>
          <a:xfrm>
            <a:off x="7032103" y="3862826"/>
            <a:ext cx="1440160" cy="862318"/>
          </a:xfrm>
          <a:prstGeom prst="ellipse">
            <a:avLst/>
          </a:prstGeom>
          <a:noFill/>
          <a:ln w="38100" cap="flat">
            <a:solidFill>
              <a:srgbClr val="184372"/>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47" name="Shape 447"/>
          <p:cNvSpPr/>
          <p:nvPr/>
        </p:nvSpPr>
        <p:spPr>
          <a:xfrm>
            <a:off x="7176120" y="5301207"/>
            <a:ext cx="1296143" cy="1008112"/>
          </a:xfrm>
          <a:prstGeom prst="ellipse">
            <a:avLst/>
          </a:prstGeom>
          <a:noFill/>
          <a:ln w="38100" cap="flat">
            <a:solidFill>
              <a:srgbClr val="184372"/>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48" name="Shape 448"/>
          <p:cNvSpPr/>
          <p:nvPr/>
        </p:nvSpPr>
        <p:spPr>
          <a:xfrm>
            <a:off x="2513333" y="2371354"/>
            <a:ext cx="1062384" cy="841621"/>
          </a:xfrm>
          <a:prstGeom prst="ellipse">
            <a:avLst/>
          </a:prstGeom>
          <a:noFill/>
          <a:ln w="38100" cap="flat">
            <a:solidFill>
              <a:srgbClr val="184372"/>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49" name="Shape 449"/>
          <p:cNvSpPr/>
          <p:nvPr/>
        </p:nvSpPr>
        <p:spPr>
          <a:xfrm>
            <a:off x="2542044" y="3008190"/>
            <a:ext cx="1062384" cy="841621"/>
          </a:xfrm>
          <a:prstGeom prst="ellipse">
            <a:avLst/>
          </a:prstGeom>
          <a:noFill/>
          <a:ln w="38100" cap="flat">
            <a:solidFill>
              <a:srgbClr val="184372"/>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50" name="Shape 450"/>
          <p:cNvSpPr/>
          <p:nvPr/>
        </p:nvSpPr>
        <p:spPr>
          <a:xfrm>
            <a:off x="2513333" y="3703281"/>
            <a:ext cx="1062384" cy="841621"/>
          </a:xfrm>
          <a:prstGeom prst="ellipse">
            <a:avLst/>
          </a:prstGeom>
          <a:noFill/>
          <a:ln w="38100" cap="flat">
            <a:solidFill>
              <a:srgbClr val="184372"/>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51" name="Shape 451"/>
          <p:cNvSpPr txBox="1"/>
          <p:nvPr/>
        </p:nvSpPr>
        <p:spPr>
          <a:xfrm>
            <a:off x="2207568" y="1925064"/>
            <a:ext cx="2230098" cy="369332"/>
          </a:xfrm>
          <a:prstGeom prst="rect">
            <a:avLst/>
          </a:prstGeom>
          <a:noFill/>
          <a:ln>
            <a:noFill/>
          </a:ln>
        </p:spPr>
        <p:txBody>
          <a:bodyPr lIns="91425" tIns="45700" rIns="91425" bIns="45700" anchor="t" anchorCtr="0">
            <a:noAutofit/>
          </a:bodyPr>
          <a:lstStyle/>
          <a:p>
            <a:pPr>
              <a:buSzPct val="25000"/>
            </a:pPr>
            <a:r>
              <a:rPr lang="fr-FR">
                <a:solidFill>
                  <a:schemeClr val="dk1"/>
                </a:solidFill>
                <a:latin typeface="Arial"/>
                <a:ea typeface="Arial"/>
                <a:cs typeface="Arial"/>
                <a:sym typeface="Arial"/>
              </a:rPr>
              <a:t>&gt; 100000 chambres</a:t>
            </a:r>
          </a:p>
        </p:txBody>
      </p:sp>
      <p:sp>
        <p:nvSpPr>
          <p:cNvPr id="452" name="Shape 452"/>
          <p:cNvSpPr txBox="1"/>
          <p:nvPr/>
        </p:nvSpPr>
        <p:spPr>
          <a:xfrm>
            <a:off x="4946022" y="1432996"/>
            <a:ext cx="2614817" cy="369332"/>
          </a:xfrm>
          <a:prstGeom prst="rect">
            <a:avLst/>
          </a:prstGeom>
          <a:noFill/>
          <a:ln>
            <a:noFill/>
          </a:ln>
        </p:spPr>
        <p:txBody>
          <a:bodyPr lIns="91425" tIns="45700" rIns="91425" bIns="45700" anchor="t" anchorCtr="0">
            <a:noAutofit/>
          </a:bodyPr>
          <a:lstStyle/>
          <a:p>
            <a:pPr>
              <a:buSzPct val="25000"/>
            </a:pPr>
            <a:r>
              <a:rPr lang="fr-FR">
                <a:solidFill>
                  <a:schemeClr val="dk1"/>
                </a:solidFill>
                <a:latin typeface="Arial"/>
                <a:ea typeface="Arial"/>
                <a:cs typeface="Arial"/>
                <a:sym typeface="Arial"/>
              </a:rPr>
              <a:t>&gt; 1000 sites de location</a:t>
            </a:r>
          </a:p>
        </p:txBody>
      </p:sp>
      <p:sp>
        <p:nvSpPr>
          <p:cNvPr id="453" name="Shape 453"/>
          <p:cNvSpPr txBox="1"/>
          <p:nvPr/>
        </p:nvSpPr>
        <p:spPr>
          <a:xfrm>
            <a:off x="8681910" y="5625562"/>
            <a:ext cx="1319592" cy="369332"/>
          </a:xfrm>
          <a:prstGeom prst="rect">
            <a:avLst/>
          </a:prstGeom>
          <a:noFill/>
          <a:ln>
            <a:noFill/>
          </a:ln>
        </p:spPr>
        <p:txBody>
          <a:bodyPr lIns="91425" tIns="45700" rIns="91425" bIns="45700" anchor="t" anchorCtr="0">
            <a:noAutofit/>
          </a:bodyPr>
          <a:lstStyle/>
          <a:p>
            <a:pPr>
              <a:buSzPct val="25000"/>
            </a:pPr>
            <a:r>
              <a:rPr lang="fr-FR">
                <a:solidFill>
                  <a:schemeClr val="dk1"/>
                </a:solidFill>
                <a:latin typeface="Arial"/>
                <a:ea typeface="Arial"/>
                <a:cs typeface="Arial"/>
                <a:sym typeface="Arial"/>
              </a:rPr>
              <a:t>&gt; 100 pays</a:t>
            </a:r>
          </a:p>
        </p:txBody>
      </p:sp>
      <p:pic>
        <p:nvPicPr>
          <p:cNvPr id="4" name="Image 3"/>
          <p:cNvPicPr>
            <a:picLocks noChangeAspect="1"/>
          </p:cNvPicPr>
          <p:nvPr/>
        </p:nvPicPr>
        <p:blipFill>
          <a:blip r:embed="rId4"/>
          <a:stretch>
            <a:fillRect/>
          </a:stretch>
        </p:blipFill>
        <p:spPr>
          <a:xfrm>
            <a:off x="8472264" y="3234138"/>
            <a:ext cx="900101" cy="321891"/>
          </a:xfrm>
          <a:prstGeom prst="rect">
            <a:avLst/>
          </a:prstGeom>
        </p:spPr>
      </p:pic>
    </p:spTree>
    <p:extLst>
      <p:ext uri="{BB962C8B-B14F-4D97-AF65-F5344CB8AC3E}">
        <p14:creationId xmlns:p14="http://schemas.microsoft.com/office/powerpoint/2010/main" val="227780400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cBhvr additive="base">
                                        <p:cTn id="7" dur="500"/>
                                        <p:tgtEl>
                                          <p:spTgt spid="443"/>
                                        </p:tgtEl>
                                        <p:attrNameLst>
                                          <p:attrName>ppt_w</p:attrName>
                                        </p:attrNameLst>
                                      </p:cBhvr>
                                      <p:tavLst>
                                        <p:tav tm="0">
                                          <p:val>
                                            <p:strVal val="0"/>
                                          </p:val>
                                        </p:tav>
                                        <p:tav tm="100000">
                                          <p:val>
                                            <p:strVal val="#ppt_w"/>
                                          </p:val>
                                        </p:tav>
                                      </p:tavLst>
                                    </p:anim>
                                    <p:anim calcmode="lin" valueType="num">
                                      <p:cBhvr additive="base">
                                        <p:cTn id="8" dur="500"/>
                                        <p:tgtEl>
                                          <p:spTgt spid="44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445"/>
                                        </p:tgtEl>
                                        <p:attrNameLst>
                                          <p:attrName>style.visibility</p:attrName>
                                        </p:attrNameLst>
                                      </p:cBhvr>
                                      <p:to>
                                        <p:strVal val="visible"/>
                                      </p:to>
                                    </p:set>
                                    <p:anim calcmode="lin" valueType="num">
                                      <p:cBhvr additive="base">
                                        <p:cTn id="13" dur="500"/>
                                        <p:tgtEl>
                                          <p:spTgt spid="445"/>
                                        </p:tgtEl>
                                        <p:attrNameLst>
                                          <p:attrName>ppt_w</p:attrName>
                                        </p:attrNameLst>
                                      </p:cBhvr>
                                      <p:tavLst>
                                        <p:tav tm="0">
                                          <p:val>
                                            <p:strVal val="0"/>
                                          </p:val>
                                        </p:tav>
                                        <p:tav tm="100000">
                                          <p:val>
                                            <p:strVal val="#ppt_w"/>
                                          </p:val>
                                        </p:tav>
                                      </p:tavLst>
                                    </p:anim>
                                    <p:anim calcmode="lin" valueType="num">
                                      <p:cBhvr additive="base">
                                        <p:cTn id="14" dur="500"/>
                                        <p:tgtEl>
                                          <p:spTgt spid="445"/>
                                        </p:tgtEl>
                                        <p:attrNameLst>
                                          <p:attrName>ppt_h</p:attrName>
                                        </p:attrNameLst>
                                      </p:cBhvr>
                                      <p:tavLst>
                                        <p:tav tm="0">
                                          <p:val>
                                            <p:str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444"/>
                                        </p:tgtEl>
                                        <p:attrNameLst>
                                          <p:attrName>style.visibility</p:attrName>
                                        </p:attrNameLst>
                                      </p:cBhvr>
                                      <p:to>
                                        <p:strVal val="visible"/>
                                      </p:to>
                                    </p:set>
                                    <p:anim calcmode="lin" valueType="num">
                                      <p:cBhvr additive="base">
                                        <p:cTn id="17" dur="500"/>
                                        <p:tgtEl>
                                          <p:spTgt spid="444"/>
                                        </p:tgtEl>
                                        <p:attrNameLst>
                                          <p:attrName>ppt_w</p:attrName>
                                        </p:attrNameLst>
                                      </p:cBhvr>
                                      <p:tavLst>
                                        <p:tav tm="0">
                                          <p:val>
                                            <p:strVal val="0"/>
                                          </p:val>
                                        </p:tav>
                                        <p:tav tm="100000">
                                          <p:val>
                                            <p:strVal val="#ppt_w"/>
                                          </p:val>
                                        </p:tav>
                                      </p:tavLst>
                                    </p:anim>
                                    <p:anim calcmode="lin" valueType="num">
                                      <p:cBhvr additive="base">
                                        <p:cTn id="18" dur="500"/>
                                        <p:tgtEl>
                                          <p:spTgt spid="444"/>
                                        </p:tgtEl>
                                        <p:attrNameLst>
                                          <p:attrName>ppt_h</p:attrName>
                                        </p:attrNameLst>
                                      </p:cBhvr>
                                      <p:tavLst>
                                        <p:tav tm="0">
                                          <p:val>
                                            <p:str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446"/>
                                        </p:tgtEl>
                                        <p:attrNameLst>
                                          <p:attrName>style.visibility</p:attrName>
                                        </p:attrNameLst>
                                      </p:cBhvr>
                                      <p:to>
                                        <p:strVal val="visible"/>
                                      </p:to>
                                    </p:set>
                                    <p:anim calcmode="lin" valueType="num">
                                      <p:cBhvr additive="base">
                                        <p:cTn id="23" dur="500"/>
                                        <p:tgtEl>
                                          <p:spTgt spid="446"/>
                                        </p:tgtEl>
                                        <p:attrNameLst>
                                          <p:attrName>ppt_w</p:attrName>
                                        </p:attrNameLst>
                                      </p:cBhvr>
                                      <p:tavLst>
                                        <p:tav tm="0">
                                          <p:val>
                                            <p:strVal val="0"/>
                                          </p:val>
                                        </p:tav>
                                        <p:tav tm="100000">
                                          <p:val>
                                            <p:strVal val="#ppt_w"/>
                                          </p:val>
                                        </p:tav>
                                      </p:tavLst>
                                    </p:anim>
                                    <p:anim calcmode="lin" valueType="num">
                                      <p:cBhvr additive="base">
                                        <p:cTn id="24" dur="500"/>
                                        <p:tgtEl>
                                          <p:spTgt spid="446"/>
                                        </p:tgtEl>
                                        <p:attrNameLst>
                                          <p:attrName>ppt_h</p:attrName>
                                        </p:attrNameLst>
                                      </p:cBhvr>
                                      <p:tavLst>
                                        <p:tav tm="0">
                                          <p:val>
                                            <p:str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447"/>
                                        </p:tgtEl>
                                        <p:attrNameLst>
                                          <p:attrName>style.visibility</p:attrName>
                                        </p:attrNameLst>
                                      </p:cBhvr>
                                      <p:to>
                                        <p:strVal val="visible"/>
                                      </p:to>
                                    </p:set>
                                    <p:anim calcmode="lin" valueType="num">
                                      <p:cBhvr additive="base">
                                        <p:cTn id="29" dur="500"/>
                                        <p:tgtEl>
                                          <p:spTgt spid="447"/>
                                        </p:tgtEl>
                                        <p:attrNameLst>
                                          <p:attrName>ppt_w</p:attrName>
                                        </p:attrNameLst>
                                      </p:cBhvr>
                                      <p:tavLst>
                                        <p:tav tm="0">
                                          <p:val>
                                            <p:strVal val="0"/>
                                          </p:val>
                                        </p:tav>
                                        <p:tav tm="100000">
                                          <p:val>
                                            <p:strVal val="#ppt_w"/>
                                          </p:val>
                                        </p:tav>
                                      </p:tavLst>
                                    </p:anim>
                                    <p:anim calcmode="lin" valueType="num">
                                      <p:cBhvr additive="base">
                                        <p:cTn id="30" dur="500"/>
                                        <p:tgtEl>
                                          <p:spTgt spid="447"/>
                                        </p:tgtEl>
                                        <p:attrNameLst>
                                          <p:attrName>ppt_h</p:attrName>
                                        </p:attrNameLst>
                                      </p:cBhvr>
                                      <p:tavLst>
                                        <p:tav tm="0">
                                          <p:val>
                                            <p:str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449"/>
                                        </p:tgtEl>
                                        <p:attrNameLst>
                                          <p:attrName>style.visibility</p:attrName>
                                        </p:attrNameLst>
                                      </p:cBhvr>
                                      <p:to>
                                        <p:strVal val="visible"/>
                                      </p:to>
                                    </p:set>
                                    <p:anim calcmode="lin" valueType="num">
                                      <p:cBhvr additive="base">
                                        <p:cTn id="35" dur="500"/>
                                        <p:tgtEl>
                                          <p:spTgt spid="449"/>
                                        </p:tgtEl>
                                        <p:attrNameLst>
                                          <p:attrName>ppt_w</p:attrName>
                                        </p:attrNameLst>
                                      </p:cBhvr>
                                      <p:tavLst>
                                        <p:tav tm="0">
                                          <p:val>
                                            <p:strVal val="0"/>
                                          </p:val>
                                        </p:tav>
                                        <p:tav tm="100000">
                                          <p:val>
                                            <p:strVal val="#ppt_w"/>
                                          </p:val>
                                        </p:tav>
                                      </p:tavLst>
                                    </p:anim>
                                    <p:anim calcmode="lin" valueType="num">
                                      <p:cBhvr additive="base">
                                        <p:cTn id="36" dur="500"/>
                                        <p:tgtEl>
                                          <p:spTgt spid="449"/>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448"/>
                                        </p:tgtEl>
                                        <p:attrNameLst>
                                          <p:attrName>style.visibility</p:attrName>
                                        </p:attrNameLst>
                                      </p:cBhvr>
                                      <p:to>
                                        <p:strVal val="visible"/>
                                      </p:to>
                                    </p:set>
                                    <p:anim calcmode="lin" valueType="num">
                                      <p:cBhvr additive="base">
                                        <p:cTn id="39" dur="500"/>
                                        <p:tgtEl>
                                          <p:spTgt spid="448"/>
                                        </p:tgtEl>
                                        <p:attrNameLst>
                                          <p:attrName>ppt_w</p:attrName>
                                        </p:attrNameLst>
                                      </p:cBhvr>
                                      <p:tavLst>
                                        <p:tav tm="0">
                                          <p:val>
                                            <p:strVal val="0"/>
                                          </p:val>
                                        </p:tav>
                                        <p:tav tm="100000">
                                          <p:val>
                                            <p:strVal val="#ppt_w"/>
                                          </p:val>
                                        </p:tav>
                                      </p:tavLst>
                                    </p:anim>
                                    <p:anim calcmode="lin" valueType="num">
                                      <p:cBhvr additive="base">
                                        <p:cTn id="40" dur="500"/>
                                        <p:tgtEl>
                                          <p:spTgt spid="448"/>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450"/>
                                        </p:tgtEl>
                                        <p:attrNameLst>
                                          <p:attrName>style.visibility</p:attrName>
                                        </p:attrNameLst>
                                      </p:cBhvr>
                                      <p:to>
                                        <p:strVal val="visible"/>
                                      </p:to>
                                    </p:set>
                                    <p:anim calcmode="lin" valueType="num">
                                      <p:cBhvr additive="base">
                                        <p:cTn id="43" dur="500"/>
                                        <p:tgtEl>
                                          <p:spTgt spid="450"/>
                                        </p:tgtEl>
                                        <p:attrNameLst>
                                          <p:attrName>ppt_w</p:attrName>
                                        </p:attrNameLst>
                                      </p:cBhvr>
                                      <p:tavLst>
                                        <p:tav tm="0">
                                          <p:val>
                                            <p:strVal val="0"/>
                                          </p:val>
                                        </p:tav>
                                        <p:tav tm="100000">
                                          <p:val>
                                            <p:strVal val="#ppt_w"/>
                                          </p:val>
                                        </p:tav>
                                      </p:tavLst>
                                    </p:anim>
                                    <p:anim calcmode="lin" valueType="num">
                                      <p:cBhvr additive="base">
                                        <p:cTn id="44" dur="500"/>
                                        <p:tgtEl>
                                          <p:spTgt spid="45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p:txBody>
          <a:bodyPr/>
          <a:lstStyle/>
          <a:p>
            <a:pPr lvl="0"/>
            <a:r>
              <a:rPr lang="fr-FR" smtClean="0">
                <a:sym typeface="Arial"/>
              </a:rPr>
              <a:t>Le partage des données</a:t>
            </a:r>
            <a:endParaRPr lang="fr-FR">
              <a:sym typeface="Arial"/>
            </a:endParaRPr>
          </a:p>
        </p:txBody>
      </p:sp>
      <p:sp>
        <p:nvSpPr>
          <p:cNvPr id="460" name="Shape 460"/>
          <p:cNvSpPr txBox="1">
            <a:spLocks noGrp="1"/>
          </p:cNvSpPr>
          <p:nvPr>
            <p:ph type="sldNum" sz="quarter" idx="16"/>
          </p:nvPr>
        </p:nvSpPr>
        <p:spPr>
          <a:xfrm>
            <a:off x="10142538" y="6488113"/>
            <a:ext cx="525462" cy="273050"/>
          </a:xfrm>
        </p:spPr>
        <p:txBody>
          <a:bodyPr/>
          <a:lstStyle/>
          <a:p>
            <a:pPr lvl="0"/>
            <a:r>
              <a:rPr lang="fr-FR" smtClean="0">
                <a:sym typeface="Arial"/>
              </a:rPr>
              <a:t>-  </a:t>
            </a:r>
            <a:endParaRPr lang="fr-FR">
              <a:sym typeface="Arial"/>
            </a:endParaRPr>
          </a:p>
        </p:txBody>
      </p:sp>
      <p:sp>
        <p:nvSpPr>
          <p:cNvPr id="5" name="Espace réservé du contenu 4"/>
          <p:cNvSpPr>
            <a:spLocks noGrp="1"/>
          </p:cNvSpPr>
          <p:nvPr>
            <p:ph idx="1"/>
          </p:nvPr>
        </p:nvSpPr>
        <p:spPr/>
        <p:txBody>
          <a:bodyPr/>
          <a:lstStyle/>
          <a:p>
            <a:endParaRPr lang="fr-FR"/>
          </a:p>
        </p:txBody>
      </p:sp>
      <p:pic>
        <p:nvPicPr>
          <p:cNvPr id="461" name="Shape 461"/>
          <p:cNvPicPr preferRelativeResize="0"/>
          <p:nvPr/>
        </p:nvPicPr>
        <p:blipFill rotWithShape="1">
          <a:blip r:embed="rId3">
            <a:alphaModFix/>
          </a:blip>
          <a:srcRect/>
          <a:stretch/>
        </p:blipFill>
        <p:spPr>
          <a:xfrm>
            <a:off x="4364519" y="3860544"/>
            <a:ext cx="3041685" cy="2445708"/>
          </a:xfrm>
          <a:prstGeom prst="rect">
            <a:avLst/>
          </a:prstGeom>
          <a:noFill/>
          <a:ln>
            <a:noFill/>
          </a:ln>
        </p:spPr>
      </p:pic>
      <p:pic>
        <p:nvPicPr>
          <p:cNvPr id="462" name="Shape 462"/>
          <p:cNvPicPr preferRelativeResize="0"/>
          <p:nvPr/>
        </p:nvPicPr>
        <p:blipFill rotWithShape="1">
          <a:blip r:embed="rId4">
            <a:alphaModFix/>
          </a:blip>
          <a:srcRect/>
          <a:stretch/>
        </p:blipFill>
        <p:spPr>
          <a:xfrm>
            <a:off x="3392823" y="2774094"/>
            <a:ext cx="971697" cy="741437"/>
          </a:xfrm>
          <a:prstGeom prst="rect">
            <a:avLst/>
          </a:prstGeom>
          <a:noFill/>
          <a:ln>
            <a:noFill/>
          </a:ln>
        </p:spPr>
      </p:pic>
      <p:pic>
        <p:nvPicPr>
          <p:cNvPr id="463" name="Shape 463"/>
          <p:cNvPicPr preferRelativeResize="0"/>
          <p:nvPr/>
        </p:nvPicPr>
        <p:blipFill rotWithShape="1">
          <a:blip r:embed="rId5">
            <a:alphaModFix/>
          </a:blip>
          <a:srcRect/>
          <a:stretch/>
        </p:blipFill>
        <p:spPr>
          <a:xfrm>
            <a:off x="7434535" y="1484783"/>
            <a:ext cx="1901824" cy="1377950"/>
          </a:xfrm>
          <a:prstGeom prst="rect">
            <a:avLst/>
          </a:prstGeom>
          <a:noFill/>
          <a:ln>
            <a:noFill/>
          </a:ln>
        </p:spPr>
      </p:pic>
      <p:pic>
        <p:nvPicPr>
          <p:cNvPr id="464" name="Shape 464"/>
          <p:cNvPicPr preferRelativeResize="0"/>
          <p:nvPr/>
        </p:nvPicPr>
        <p:blipFill rotWithShape="1">
          <a:blip r:embed="rId6">
            <a:alphaModFix/>
          </a:blip>
          <a:srcRect/>
          <a:stretch/>
        </p:blipFill>
        <p:spPr>
          <a:xfrm>
            <a:off x="7434535" y="2647850"/>
            <a:ext cx="1901824" cy="1249363"/>
          </a:xfrm>
          <a:prstGeom prst="rect">
            <a:avLst/>
          </a:prstGeom>
          <a:noFill/>
          <a:ln>
            <a:noFill/>
          </a:ln>
        </p:spPr>
      </p:pic>
      <p:cxnSp>
        <p:nvCxnSpPr>
          <p:cNvPr id="465" name="Shape 465"/>
          <p:cNvCxnSpPr/>
          <p:nvPr/>
        </p:nvCxnSpPr>
        <p:spPr>
          <a:xfrm rot="10800000">
            <a:off x="4364520" y="3272530"/>
            <a:ext cx="507345" cy="372493"/>
          </a:xfrm>
          <a:prstGeom prst="straightConnector1">
            <a:avLst/>
          </a:prstGeom>
          <a:noFill/>
          <a:ln w="9525" cap="flat">
            <a:solidFill>
              <a:schemeClr val="accent1"/>
            </a:solidFill>
            <a:prstDash val="solid"/>
            <a:round/>
            <a:headEnd type="none" w="med" len="med"/>
            <a:tailEnd type="stealth" w="lg" len="lg"/>
          </a:ln>
        </p:spPr>
      </p:cxnSp>
      <p:cxnSp>
        <p:nvCxnSpPr>
          <p:cNvPr id="466" name="Shape 466"/>
          <p:cNvCxnSpPr/>
          <p:nvPr/>
        </p:nvCxnSpPr>
        <p:spPr>
          <a:xfrm rot="10800000" flipH="1">
            <a:off x="6456040" y="2492898"/>
            <a:ext cx="1368151" cy="1367647"/>
          </a:xfrm>
          <a:prstGeom prst="straightConnector1">
            <a:avLst/>
          </a:prstGeom>
          <a:noFill/>
          <a:ln w="9525" cap="flat">
            <a:solidFill>
              <a:schemeClr val="accent1"/>
            </a:solidFill>
            <a:prstDash val="solid"/>
            <a:round/>
            <a:headEnd type="none" w="med" len="med"/>
            <a:tailEnd type="stealth" w="lg" len="lg"/>
          </a:ln>
        </p:spPr>
      </p:cxnSp>
      <p:cxnSp>
        <p:nvCxnSpPr>
          <p:cNvPr id="467" name="Shape 467"/>
          <p:cNvCxnSpPr/>
          <p:nvPr/>
        </p:nvCxnSpPr>
        <p:spPr>
          <a:xfrm rot="10800000" flipH="1">
            <a:off x="7434536" y="3645024"/>
            <a:ext cx="389657" cy="360040"/>
          </a:xfrm>
          <a:prstGeom prst="straightConnector1">
            <a:avLst/>
          </a:prstGeom>
          <a:noFill/>
          <a:ln w="9525" cap="flat">
            <a:solidFill>
              <a:schemeClr val="accent1"/>
            </a:solidFill>
            <a:prstDash val="solid"/>
            <a:round/>
            <a:headEnd type="none" w="med" len="med"/>
            <a:tailEnd type="stealth" w="lg" len="lg"/>
          </a:ln>
        </p:spPr>
      </p:cxnSp>
    </p:spTree>
    <p:extLst>
      <p:ext uri="{BB962C8B-B14F-4D97-AF65-F5344CB8AC3E}">
        <p14:creationId xmlns:p14="http://schemas.microsoft.com/office/powerpoint/2010/main" val="3510473738"/>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p:txBody>
          <a:bodyPr/>
          <a:lstStyle/>
          <a:p>
            <a:pPr lvl="0"/>
            <a:r>
              <a:rPr lang="en" smtClean="0">
                <a:sym typeface="Arial"/>
              </a:rPr>
              <a:t>Exemple revisité et questions ouvertes</a:t>
            </a:r>
            <a:endParaRPr lang="en">
              <a:sym typeface="Arial"/>
            </a:endParaRPr>
          </a:p>
        </p:txBody>
      </p:sp>
      <p:sp>
        <p:nvSpPr>
          <p:cNvPr id="10" name="Espace réservé du texte 9"/>
          <p:cNvSpPr>
            <a:spLocks noGrp="1"/>
          </p:cNvSpPr>
          <p:nvPr>
            <p:ph type="body" idx="1"/>
          </p:nvPr>
        </p:nvSpPr>
        <p:spPr/>
        <p:txBody>
          <a:bodyPr/>
          <a:lstStyle/>
          <a:p>
            <a:endParaRPr lang="fr-FR"/>
          </a:p>
        </p:txBody>
      </p:sp>
      <p:sp>
        <p:nvSpPr>
          <p:cNvPr id="579" name="Shape 579"/>
          <p:cNvSpPr txBox="1">
            <a:spLocks noGrp="1"/>
          </p:cNvSpPr>
          <p:nvPr>
            <p:ph type="sldNum" idx="4294967295"/>
          </p:nvPr>
        </p:nvSpPr>
        <p:spPr>
          <a:xfrm>
            <a:off x="11666538" y="6488113"/>
            <a:ext cx="525462" cy="273050"/>
          </a:xfrm>
          <a:prstGeom prst="rect">
            <a:avLst/>
          </a:prstGeom>
        </p:spPr>
        <p:txBody>
          <a:bodyPr/>
          <a:lstStyle/>
          <a:p>
            <a:pPr lvl="0"/>
            <a:r>
              <a:rPr lang="en" smtClean="0">
                <a:sym typeface="Arial"/>
              </a:rPr>
              <a:t>-  </a:t>
            </a:r>
            <a:endParaRPr lang="en">
              <a:sym typeface="Arial"/>
            </a:endParaRPr>
          </a:p>
        </p:txBody>
      </p:sp>
      <p:pic>
        <p:nvPicPr>
          <p:cNvPr id="581" name="Shape 581"/>
          <p:cNvPicPr preferRelativeResize="0"/>
          <p:nvPr/>
        </p:nvPicPr>
        <p:blipFill rotWithShape="1">
          <a:blip r:embed="rId3">
            <a:alphaModFix/>
          </a:blip>
          <a:srcRect/>
          <a:stretch/>
        </p:blipFill>
        <p:spPr>
          <a:xfrm>
            <a:off x="2639617" y="1561650"/>
            <a:ext cx="6831599" cy="4602300"/>
          </a:xfrm>
          <a:prstGeom prst="rect">
            <a:avLst/>
          </a:prstGeom>
          <a:noFill/>
          <a:ln>
            <a:noFill/>
          </a:ln>
        </p:spPr>
      </p:pic>
      <p:sp>
        <p:nvSpPr>
          <p:cNvPr id="582" name="Shape 582"/>
          <p:cNvSpPr/>
          <p:nvPr/>
        </p:nvSpPr>
        <p:spPr>
          <a:xfrm>
            <a:off x="6984858" y="3646061"/>
            <a:ext cx="1512300" cy="1223999"/>
          </a:xfrm>
          <a:prstGeom prst="ellipse">
            <a:avLst/>
          </a:prstGeom>
          <a:solidFill>
            <a:schemeClr val="accent5">
              <a:alpha val="66666"/>
            </a:schemeClr>
          </a:solidFill>
          <a:ln w="57150" cap="flat">
            <a:solidFill>
              <a:srgbClr val="184372"/>
            </a:solidFill>
            <a:prstDash val="solid"/>
            <a:round/>
            <a:headEnd type="none" w="med" len="med"/>
            <a:tailEnd type="none" w="med" len="med"/>
          </a:ln>
        </p:spPr>
        <p:txBody>
          <a:bodyPr lIns="91425" tIns="45700" rIns="91425" bIns="45700" anchor="ctr" anchorCtr="0">
            <a:noAutofit/>
          </a:bodyPr>
          <a:lstStyle/>
          <a:p>
            <a:pPr algn="ctr">
              <a:buSzPct val="25000"/>
            </a:pPr>
            <a:r>
              <a:rPr lang="en">
                <a:solidFill>
                  <a:schemeClr val="lt1"/>
                </a:solidFill>
                <a:latin typeface="Arial"/>
                <a:ea typeface="Arial"/>
                <a:cs typeface="Arial"/>
                <a:sym typeface="Arial"/>
              </a:rPr>
              <a:t>Contrat</a:t>
            </a:r>
          </a:p>
        </p:txBody>
      </p:sp>
      <p:sp>
        <p:nvSpPr>
          <p:cNvPr id="583" name="Shape 583"/>
          <p:cNvSpPr/>
          <p:nvPr/>
        </p:nvSpPr>
        <p:spPr>
          <a:xfrm>
            <a:off x="6990644" y="5254461"/>
            <a:ext cx="1512300" cy="1223999"/>
          </a:xfrm>
          <a:prstGeom prst="ellipse">
            <a:avLst/>
          </a:prstGeom>
          <a:solidFill>
            <a:schemeClr val="accent5">
              <a:alpha val="66666"/>
            </a:schemeClr>
          </a:solidFill>
          <a:ln w="57150" cap="flat">
            <a:solidFill>
              <a:srgbClr val="184372"/>
            </a:solidFill>
            <a:prstDash val="solid"/>
            <a:round/>
            <a:headEnd type="none" w="med" len="med"/>
            <a:tailEnd type="none" w="med" len="med"/>
          </a:ln>
        </p:spPr>
        <p:txBody>
          <a:bodyPr lIns="91425" tIns="45700" rIns="91425" bIns="45700" anchor="ctr" anchorCtr="0">
            <a:noAutofit/>
          </a:bodyPr>
          <a:lstStyle/>
          <a:p>
            <a:pPr algn="ctr">
              <a:buSzPct val="25000"/>
            </a:pPr>
            <a:r>
              <a:rPr lang="en">
                <a:solidFill>
                  <a:schemeClr val="lt1"/>
                </a:solidFill>
                <a:latin typeface="Arial"/>
                <a:ea typeface="Arial"/>
                <a:cs typeface="Arial"/>
                <a:sym typeface="Arial"/>
              </a:rPr>
              <a:t>Panne</a:t>
            </a:r>
          </a:p>
        </p:txBody>
      </p:sp>
      <p:sp>
        <p:nvSpPr>
          <p:cNvPr id="584" name="Shape 584"/>
          <p:cNvSpPr/>
          <p:nvPr/>
        </p:nvSpPr>
        <p:spPr>
          <a:xfrm>
            <a:off x="4151783" y="4410529"/>
            <a:ext cx="1512300" cy="1223999"/>
          </a:xfrm>
          <a:prstGeom prst="ellipse">
            <a:avLst/>
          </a:prstGeom>
          <a:solidFill>
            <a:schemeClr val="accent5">
              <a:alpha val="66666"/>
            </a:schemeClr>
          </a:solidFill>
          <a:ln w="57150" cap="flat">
            <a:solidFill>
              <a:srgbClr val="184372"/>
            </a:solidFill>
            <a:prstDash val="solid"/>
            <a:round/>
            <a:headEnd type="none" w="med" len="med"/>
            <a:tailEnd type="none" w="med" len="med"/>
          </a:ln>
        </p:spPr>
        <p:txBody>
          <a:bodyPr lIns="91425" tIns="45700" rIns="91425" bIns="45700" anchor="ctr" anchorCtr="0">
            <a:noAutofit/>
          </a:bodyPr>
          <a:lstStyle/>
          <a:p>
            <a:pPr algn="ctr">
              <a:buSzPct val="25000"/>
            </a:pPr>
            <a:r>
              <a:rPr lang="en">
                <a:solidFill>
                  <a:schemeClr val="lt1"/>
                </a:solidFill>
                <a:latin typeface="Arial"/>
                <a:ea typeface="Arial"/>
                <a:cs typeface="Arial"/>
                <a:sym typeface="Arial"/>
              </a:rPr>
              <a:t>Erreurs</a:t>
            </a:r>
          </a:p>
        </p:txBody>
      </p:sp>
      <p:sp>
        <p:nvSpPr>
          <p:cNvPr id="585" name="Shape 585"/>
          <p:cNvSpPr/>
          <p:nvPr/>
        </p:nvSpPr>
        <p:spPr>
          <a:xfrm>
            <a:off x="2279575" y="2132857"/>
            <a:ext cx="1512300" cy="1223999"/>
          </a:xfrm>
          <a:prstGeom prst="ellipse">
            <a:avLst/>
          </a:prstGeom>
          <a:solidFill>
            <a:schemeClr val="accent5">
              <a:alpha val="66666"/>
            </a:schemeClr>
          </a:solidFill>
          <a:ln w="57150" cap="flat">
            <a:solidFill>
              <a:srgbClr val="184372"/>
            </a:solidFill>
            <a:prstDash val="solid"/>
            <a:round/>
            <a:headEnd type="none" w="med" len="med"/>
            <a:tailEnd type="none" w="med" len="med"/>
          </a:ln>
        </p:spPr>
        <p:txBody>
          <a:bodyPr lIns="91425" tIns="45700" rIns="91425" bIns="45700" anchor="ctr" anchorCtr="0">
            <a:noAutofit/>
          </a:bodyPr>
          <a:lstStyle/>
          <a:p>
            <a:pPr algn="ctr">
              <a:buSzPct val="25000"/>
            </a:pPr>
            <a:r>
              <a:rPr lang="en">
                <a:solidFill>
                  <a:schemeClr val="lt1"/>
                </a:solidFill>
                <a:latin typeface="Arial"/>
                <a:ea typeface="Arial"/>
                <a:cs typeface="Arial"/>
                <a:sym typeface="Arial"/>
              </a:rPr>
              <a:t>Délais</a:t>
            </a:r>
          </a:p>
        </p:txBody>
      </p:sp>
      <p:sp>
        <p:nvSpPr>
          <p:cNvPr id="586" name="Shape 586"/>
          <p:cNvSpPr/>
          <p:nvPr/>
        </p:nvSpPr>
        <p:spPr>
          <a:xfrm>
            <a:off x="5159897" y="2348881"/>
            <a:ext cx="2232299" cy="1223999"/>
          </a:xfrm>
          <a:prstGeom prst="ellipse">
            <a:avLst/>
          </a:prstGeom>
          <a:solidFill>
            <a:schemeClr val="accent5">
              <a:alpha val="66666"/>
            </a:schemeClr>
          </a:solidFill>
          <a:ln w="57150" cap="flat">
            <a:solidFill>
              <a:srgbClr val="184372"/>
            </a:solidFill>
            <a:prstDash val="solid"/>
            <a:round/>
            <a:headEnd type="none" w="med" len="med"/>
            <a:tailEnd type="none" w="med" len="med"/>
          </a:ln>
        </p:spPr>
        <p:txBody>
          <a:bodyPr lIns="91425" tIns="45700" rIns="91425" bIns="45700" anchor="ctr" anchorCtr="0">
            <a:noAutofit/>
          </a:bodyPr>
          <a:lstStyle/>
          <a:p>
            <a:pPr algn="ctr">
              <a:buSzPct val="25000"/>
            </a:pPr>
            <a:r>
              <a:rPr lang="en">
                <a:solidFill>
                  <a:schemeClr val="lt1"/>
                </a:solidFill>
                <a:latin typeface="Arial"/>
                <a:ea typeface="Arial"/>
                <a:cs typeface="Arial"/>
                <a:sym typeface="Arial"/>
              </a:rPr>
              <a:t>Changement</a:t>
            </a:r>
          </a:p>
        </p:txBody>
      </p:sp>
    </p:spTree>
    <p:extLst>
      <p:ext uri="{BB962C8B-B14F-4D97-AF65-F5344CB8AC3E}">
        <p14:creationId xmlns:p14="http://schemas.microsoft.com/office/powerpoint/2010/main" val="197450907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anim calcmode="lin" valueType="num">
                                      <p:cBhvr additive="base">
                                        <p:cTn id="7" dur="500"/>
                                        <p:tgtEl>
                                          <p:spTgt spid="586"/>
                                        </p:tgtEl>
                                        <p:attrNameLst>
                                          <p:attrName>ppt_w</p:attrName>
                                        </p:attrNameLst>
                                      </p:cBhvr>
                                      <p:tavLst>
                                        <p:tav tm="0">
                                          <p:val>
                                            <p:strVal val="0"/>
                                          </p:val>
                                        </p:tav>
                                        <p:tav tm="100000">
                                          <p:val>
                                            <p:strVal val="#ppt_w"/>
                                          </p:val>
                                        </p:tav>
                                      </p:tavLst>
                                    </p:anim>
                                    <p:anim calcmode="lin" valueType="num">
                                      <p:cBhvr additive="base">
                                        <p:cTn id="8" dur="500"/>
                                        <p:tgtEl>
                                          <p:spTgt spid="586"/>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82"/>
                                        </p:tgtEl>
                                        <p:attrNameLst>
                                          <p:attrName>style.visibility</p:attrName>
                                        </p:attrNameLst>
                                      </p:cBhvr>
                                      <p:to>
                                        <p:strVal val="visible"/>
                                      </p:to>
                                    </p:set>
                                    <p:anim calcmode="lin" valueType="num">
                                      <p:cBhvr additive="base">
                                        <p:cTn id="13" dur="500"/>
                                        <p:tgtEl>
                                          <p:spTgt spid="582"/>
                                        </p:tgtEl>
                                        <p:attrNameLst>
                                          <p:attrName>ppt_w</p:attrName>
                                        </p:attrNameLst>
                                      </p:cBhvr>
                                      <p:tavLst>
                                        <p:tav tm="0">
                                          <p:val>
                                            <p:strVal val="0"/>
                                          </p:val>
                                        </p:tav>
                                        <p:tav tm="100000">
                                          <p:val>
                                            <p:strVal val="#ppt_w"/>
                                          </p:val>
                                        </p:tav>
                                      </p:tavLst>
                                    </p:anim>
                                    <p:anim calcmode="lin" valueType="num">
                                      <p:cBhvr additive="base">
                                        <p:cTn id="14" dur="500"/>
                                        <p:tgtEl>
                                          <p:spTgt spid="582"/>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583"/>
                                        </p:tgtEl>
                                        <p:attrNameLst>
                                          <p:attrName>style.visibility</p:attrName>
                                        </p:attrNameLst>
                                      </p:cBhvr>
                                      <p:to>
                                        <p:strVal val="visible"/>
                                      </p:to>
                                    </p:set>
                                    <p:anim calcmode="lin" valueType="num">
                                      <p:cBhvr additive="base">
                                        <p:cTn id="19" dur="500"/>
                                        <p:tgtEl>
                                          <p:spTgt spid="583"/>
                                        </p:tgtEl>
                                        <p:attrNameLst>
                                          <p:attrName>ppt_w</p:attrName>
                                        </p:attrNameLst>
                                      </p:cBhvr>
                                      <p:tavLst>
                                        <p:tav tm="0">
                                          <p:val>
                                            <p:strVal val="0"/>
                                          </p:val>
                                        </p:tav>
                                        <p:tav tm="100000">
                                          <p:val>
                                            <p:strVal val="#ppt_w"/>
                                          </p:val>
                                        </p:tav>
                                      </p:tavLst>
                                    </p:anim>
                                    <p:anim calcmode="lin" valueType="num">
                                      <p:cBhvr additive="base">
                                        <p:cTn id="20" dur="500"/>
                                        <p:tgtEl>
                                          <p:spTgt spid="583"/>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84"/>
                                        </p:tgtEl>
                                        <p:attrNameLst>
                                          <p:attrName>style.visibility</p:attrName>
                                        </p:attrNameLst>
                                      </p:cBhvr>
                                      <p:to>
                                        <p:strVal val="visible"/>
                                      </p:to>
                                    </p:set>
                                    <p:anim calcmode="lin" valueType="num">
                                      <p:cBhvr additive="base">
                                        <p:cTn id="25" dur="500"/>
                                        <p:tgtEl>
                                          <p:spTgt spid="584"/>
                                        </p:tgtEl>
                                        <p:attrNameLst>
                                          <p:attrName>ppt_w</p:attrName>
                                        </p:attrNameLst>
                                      </p:cBhvr>
                                      <p:tavLst>
                                        <p:tav tm="0">
                                          <p:val>
                                            <p:strVal val="0"/>
                                          </p:val>
                                        </p:tav>
                                        <p:tav tm="100000">
                                          <p:val>
                                            <p:strVal val="#ppt_w"/>
                                          </p:val>
                                        </p:tav>
                                      </p:tavLst>
                                    </p:anim>
                                    <p:anim calcmode="lin" valueType="num">
                                      <p:cBhvr additive="base">
                                        <p:cTn id="26" dur="500"/>
                                        <p:tgtEl>
                                          <p:spTgt spid="584"/>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585"/>
                                        </p:tgtEl>
                                        <p:attrNameLst>
                                          <p:attrName>style.visibility</p:attrName>
                                        </p:attrNameLst>
                                      </p:cBhvr>
                                      <p:to>
                                        <p:strVal val="visible"/>
                                      </p:to>
                                    </p:set>
                                    <p:anim calcmode="lin" valueType="num">
                                      <p:cBhvr additive="base">
                                        <p:cTn id="31" dur="500"/>
                                        <p:tgtEl>
                                          <p:spTgt spid="585"/>
                                        </p:tgtEl>
                                        <p:attrNameLst>
                                          <p:attrName>ppt_w</p:attrName>
                                        </p:attrNameLst>
                                      </p:cBhvr>
                                      <p:tavLst>
                                        <p:tav tm="0">
                                          <p:val>
                                            <p:strVal val="0"/>
                                          </p:val>
                                        </p:tav>
                                        <p:tav tm="100000">
                                          <p:val>
                                            <p:strVal val="#ppt_w"/>
                                          </p:val>
                                        </p:tav>
                                      </p:tavLst>
                                    </p:anim>
                                    <p:anim calcmode="lin" valueType="num">
                                      <p:cBhvr additive="base">
                                        <p:cTn id="32" dur="500"/>
                                        <p:tgtEl>
                                          <p:spTgt spid="5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re 19"/>
          <p:cNvSpPr>
            <a:spLocks noGrp="1"/>
          </p:cNvSpPr>
          <p:nvPr>
            <p:ph type="title"/>
          </p:nvPr>
        </p:nvSpPr>
        <p:spPr/>
        <p:txBody>
          <a:bodyPr/>
          <a:lstStyle/>
          <a:p>
            <a:r>
              <a:rPr lang="fr-FR" dirty="0" err="1"/>
              <a:t>Cloudware</a:t>
            </a:r>
            <a:r>
              <a:rPr lang="fr-FR" dirty="0"/>
              <a:t>  - Composition de services</a:t>
            </a:r>
            <a:br>
              <a:rPr lang="fr-FR" dirty="0"/>
            </a:br>
            <a:endParaRPr lang="fr-FR" dirty="0"/>
          </a:p>
        </p:txBody>
      </p:sp>
      <p:sp>
        <p:nvSpPr>
          <p:cNvPr id="3" name="Espace réservé de la date 2"/>
          <p:cNvSpPr>
            <a:spLocks noGrp="1"/>
          </p:cNvSpPr>
          <p:nvPr>
            <p:ph type="dt" sz="half" idx="10"/>
          </p:nvPr>
        </p:nvSpPr>
        <p:spPr/>
        <p:txBody>
          <a:bodyPr/>
          <a:lstStyle/>
          <a:p>
            <a:fld id="{08FC0D6A-5031-49AD-BF43-4E5FEAC87745}" type="datetime1">
              <a:rPr lang="fr-FR" smtClean="0"/>
              <a:pPr/>
              <a:t>19/10/2018</a:t>
            </a:fld>
            <a:endParaRPr lang="fr-FR" dirty="0"/>
          </a:p>
        </p:txBody>
      </p:sp>
      <p:sp>
        <p:nvSpPr>
          <p:cNvPr id="4" name="Espace réservé du pied de page 3"/>
          <p:cNvSpPr>
            <a:spLocks noGrp="1"/>
          </p:cNvSpPr>
          <p:nvPr>
            <p:ph type="ftr" sz="quarter" idx="11"/>
          </p:nvPr>
        </p:nvSpPr>
        <p:spPr/>
        <p:txBody>
          <a:bodyPr/>
          <a:lstStyle/>
          <a:p>
            <a:r>
              <a:rPr lang="fr-FR" smtClean="0"/>
              <a:t>-</a:t>
            </a:r>
            <a:endParaRPr lang="fr-FR" dirty="0"/>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17</a:t>
            </a:fld>
            <a:endParaRPr lang="fr-FR" dirty="0"/>
          </a:p>
        </p:txBody>
      </p:sp>
      <p:sp>
        <p:nvSpPr>
          <p:cNvPr id="23" name="Espace réservé du texte 22"/>
          <p:cNvSpPr>
            <a:spLocks noGrp="1"/>
          </p:cNvSpPr>
          <p:nvPr>
            <p:ph type="body" sz="quarter" idx="13"/>
          </p:nvPr>
        </p:nvSpPr>
        <p:spPr/>
        <p:txBody>
          <a:bodyPr/>
          <a:lstStyle/>
          <a:p>
            <a:endParaRPr lang="fr-FR"/>
          </a:p>
        </p:txBody>
      </p:sp>
      <p:sp>
        <p:nvSpPr>
          <p:cNvPr id="7" name="Espace réservé du texte 6"/>
          <p:cNvSpPr>
            <a:spLocks noGrp="1"/>
          </p:cNvSpPr>
          <p:nvPr>
            <p:ph type="body" sz="quarter" idx="14"/>
          </p:nvPr>
        </p:nvSpPr>
        <p:spPr/>
        <p:txBody>
          <a:bodyPr/>
          <a:lstStyle/>
          <a:p>
            <a:r>
              <a:rPr lang="fr-FR" smtClean="0"/>
              <a:t>Construction d’applications sans serveur</a:t>
            </a:r>
          </a:p>
          <a:p>
            <a:r>
              <a:rPr lang="fr-FR" smtClean="0"/>
              <a:t>	Sures</a:t>
            </a:r>
          </a:p>
          <a:p>
            <a:r>
              <a:rPr lang="fr-FR" smtClean="0"/>
              <a:t>	Qui passent à l’échelle</a:t>
            </a:r>
          </a:p>
          <a:p>
            <a:r>
              <a:rPr lang="fr-FR" smtClean="0"/>
              <a:t>	Au cout maitrisé</a:t>
            </a:r>
          </a:p>
          <a:p>
            <a:r>
              <a:rPr lang="fr-FR" smtClean="0"/>
              <a:t>Composition de middleware</a:t>
            </a:r>
          </a:p>
          <a:p>
            <a:r>
              <a:rPr lang="fr-FR" smtClean="0"/>
              <a:t>Composition d’API</a:t>
            </a:r>
            <a:endParaRPr lang="fr-FR" dirty="0"/>
          </a:p>
        </p:txBody>
      </p:sp>
      <p:sp>
        <p:nvSpPr>
          <p:cNvPr id="21" name="Espace réservé du texte 20"/>
          <p:cNvSpPr>
            <a:spLocks noGrp="1"/>
          </p:cNvSpPr>
          <p:nvPr>
            <p:ph type="body" sz="quarter" idx="15"/>
          </p:nvPr>
        </p:nvSpPr>
        <p:spPr/>
        <p:txBody>
          <a:bodyPr/>
          <a:lstStyle/>
          <a:p>
            <a:endParaRPr lang="fr-FR"/>
          </a:p>
        </p:txBody>
      </p:sp>
      <p:sp>
        <p:nvSpPr>
          <p:cNvPr id="22" name="Espace réservé du graphique 21"/>
          <p:cNvSpPr>
            <a:spLocks noGrp="1"/>
          </p:cNvSpPr>
          <p:nvPr>
            <p:ph type="chart" sz="quarter" idx="16"/>
          </p:nvPr>
        </p:nvSpPr>
        <p:spPr/>
      </p:sp>
      <p:pic>
        <p:nvPicPr>
          <p:cNvPr id="13" name="Image 12"/>
          <p:cNvPicPr>
            <a:picLocks noChangeAspect="1"/>
          </p:cNvPicPr>
          <p:nvPr/>
        </p:nvPicPr>
        <p:blipFill rotWithShape="1">
          <a:blip r:embed="rId2"/>
          <a:srcRect l="21426" r="21772"/>
          <a:stretch/>
        </p:blipFill>
        <p:spPr>
          <a:xfrm>
            <a:off x="5843550" y="1950228"/>
            <a:ext cx="4631370" cy="3821941"/>
          </a:xfrm>
          <a:prstGeom prst="rect">
            <a:avLst/>
          </a:prstGeom>
        </p:spPr>
      </p:pic>
      <p:pic>
        <p:nvPicPr>
          <p:cNvPr id="15" name="Image 14"/>
          <p:cNvPicPr>
            <a:picLocks noChangeAspect="1"/>
          </p:cNvPicPr>
          <p:nvPr/>
        </p:nvPicPr>
        <p:blipFill>
          <a:blip r:embed="rId3"/>
          <a:stretch>
            <a:fillRect/>
          </a:stretch>
        </p:blipFill>
        <p:spPr>
          <a:xfrm>
            <a:off x="6096000" y="4648215"/>
            <a:ext cx="1068136" cy="756096"/>
          </a:xfrm>
          <a:prstGeom prst="rect">
            <a:avLst/>
          </a:prstGeom>
        </p:spPr>
      </p:pic>
      <p:pic>
        <p:nvPicPr>
          <p:cNvPr id="16" name="Image 15"/>
          <p:cNvPicPr>
            <a:picLocks noChangeAspect="1"/>
          </p:cNvPicPr>
          <p:nvPr/>
        </p:nvPicPr>
        <p:blipFill>
          <a:blip r:embed="rId4"/>
          <a:stretch>
            <a:fillRect/>
          </a:stretch>
        </p:blipFill>
        <p:spPr>
          <a:xfrm>
            <a:off x="6199911" y="4415024"/>
            <a:ext cx="860314" cy="250839"/>
          </a:xfrm>
          <a:prstGeom prst="rect">
            <a:avLst/>
          </a:prstGeom>
        </p:spPr>
      </p:pic>
      <p:pic>
        <p:nvPicPr>
          <p:cNvPr id="17" name="Image 16"/>
          <p:cNvPicPr>
            <a:picLocks noChangeAspect="1"/>
          </p:cNvPicPr>
          <p:nvPr/>
        </p:nvPicPr>
        <p:blipFill>
          <a:blip r:embed="rId5"/>
          <a:stretch>
            <a:fillRect/>
          </a:stretch>
        </p:blipFill>
        <p:spPr>
          <a:xfrm>
            <a:off x="6199911" y="3534804"/>
            <a:ext cx="763622" cy="763622"/>
          </a:xfrm>
          <a:prstGeom prst="rect">
            <a:avLst/>
          </a:prstGeom>
        </p:spPr>
      </p:pic>
    </p:spTree>
    <p:extLst>
      <p:ext uri="{BB962C8B-B14F-4D97-AF65-F5344CB8AC3E}">
        <p14:creationId xmlns:p14="http://schemas.microsoft.com/office/powerpoint/2010/main" val="27420361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p:cNvSpPr>
            <a:spLocks noGrp="1"/>
          </p:cNvSpPr>
          <p:nvPr>
            <p:ph type="title"/>
          </p:nvPr>
        </p:nvSpPr>
        <p:spPr/>
        <p:txBody>
          <a:bodyPr/>
          <a:lstStyle/>
          <a:p>
            <a:r>
              <a:rPr lang="fr-FR" dirty="0" smtClean="0"/>
              <a:t>API </a:t>
            </a:r>
            <a:r>
              <a:rPr lang="fr-FR" dirty="0" err="1" smtClean="0"/>
              <a:t>Growth</a:t>
            </a:r>
            <a:endParaRPr lang="fr-FR" dirty="0"/>
          </a:p>
        </p:txBody>
      </p:sp>
      <p:sp>
        <p:nvSpPr>
          <p:cNvPr id="15" name="Espace réservé du contenu 14"/>
          <p:cNvSpPr>
            <a:spLocks noGrp="1"/>
          </p:cNvSpPr>
          <p:nvPr>
            <p:ph idx="1"/>
          </p:nvPr>
        </p:nvSpPr>
        <p:spPr/>
        <p:txBody>
          <a:bodyPr/>
          <a:lstStyle/>
          <a:p>
            <a:endParaRPr lang="fr-FR"/>
          </a:p>
        </p:txBody>
      </p:sp>
      <p:sp>
        <p:nvSpPr>
          <p:cNvPr id="3" name="Espace réservé du numéro de diapositive 2"/>
          <p:cNvSpPr>
            <a:spLocks noGrp="1"/>
          </p:cNvSpPr>
          <p:nvPr>
            <p:ph type="sldNum" sz="quarter" idx="12"/>
          </p:nvPr>
        </p:nvSpPr>
        <p:spPr/>
        <p:txBody>
          <a:bodyPr/>
          <a:lstStyle/>
          <a:p>
            <a:fld id="{10C140CD-8AED-46FF-A9A2-77308F3F39AE}" type="slidenum">
              <a:rPr lang="fr-FR" smtClean="0"/>
              <a:pPr/>
              <a:t>18</a:t>
            </a:fld>
            <a:endParaRPr lang="fr-FR" dirty="0"/>
          </a:p>
        </p:txBody>
      </p:sp>
      <p:pic>
        <p:nvPicPr>
          <p:cNvPr id="1026" name="Picture 2" descr="https://www.programmableweb.com/sites/default/files/API%20Growth%20Since%202005%20ProgrammableWe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342" y="1480031"/>
            <a:ext cx="7026976" cy="487631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650381" y="6374187"/>
            <a:ext cx="9433932" cy="276999"/>
          </a:xfrm>
          <a:prstGeom prst="rect">
            <a:avLst/>
          </a:prstGeom>
        </p:spPr>
        <p:txBody>
          <a:bodyPr wrap="square">
            <a:spAutoFit/>
          </a:bodyPr>
          <a:lstStyle/>
          <a:p>
            <a:r>
              <a:rPr lang="fr-FR" sz="1200" dirty="0"/>
              <a:t>https://www.programmableweb.com/news/programmableweb-api-directory-eclipses-17000-api-economy-continues-surge/research/2017/03/13</a:t>
            </a:r>
          </a:p>
        </p:txBody>
      </p:sp>
    </p:spTree>
    <p:extLst>
      <p:ext uri="{BB962C8B-B14F-4D97-AF65-F5344CB8AC3E}">
        <p14:creationId xmlns:p14="http://schemas.microsoft.com/office/powerpoint/2010/main" val="520433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06638"/>
            <a:ext cx="8229600" cy="1143000"/>
          </a:xfrm>
        </p:spPr>
        <p:txBody>
          <a:bodyPr/>
          <a:lstStyle/>
          <a:p>
            <a:pPr algn="ctr"/>
            <a:r>
              <a:rPr lang="en-US" dirty="0" smtClean="0"/>
              <a:t>Service-oriented architecture</a:t>
            </a:r>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19</a:t>
            </a:fld>
            <a:endParaRPr lang="en-US"/>
          </a:p>
        </p:txBody>
      </p:sp>
    </p:spTree>
    <p:extLst>
      <p:ext uri="{BB962C8B-B14F-4D97-AF65-F5344CB8AC3E}">
        <p14:creationId xmlns:p14="http://schemas.microsoft.com/office/powerpoint/2010/main" val="2846729223"/>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Sources</a:t>
            </a:r>
            <a:endParaRPr lang="fr-FR" dirty="0"/>
          </a:p>
        </p:txBody>
      </p:sp>
      <p:sp>
        <p:nvSpPr>
          <p:cNvPr id="3" name="Espace réservé du contenu 2"/>
          <p:cNvSpPr>
            <a:spLocks noGrp="1"/>
          </p:cNvSpPr>
          <p:nvPr>
            <p:ph idx="1"/>
          </p:nvPr>
        </p:nvSpPr>
        <p:spPr/>
        <p:txBody>
          <a:bodyPr/>
          <a:lstStyle/>
          <a:p>
            <a:r>
              <a:rPr lang="fr-FR" dirty="0" smtClean="0"/>
              <a:t>Software Engineering 10 (Ian </a:t>
            </a:r>
            <a:r>
              <a:rPr lang="fr-FR" dirty="0" err="1" smtClean="0"/>
              <a:t>Sommerville</a:t>
            </a:r>
            <a:r>
              <a:rPr lang="fr-FR" dirty="0" smtClean="0"/>
              <a:t>)</a:t>
            </a:r>
          </a:p>
          <a:p>
            <a:r>
              <a:rPr lang="fr-FR" dirty="0" err="1"/>
              <a:t>Dr.Thanachart</a:t>
            </a:r>
            <a:r>
              <a:rPr lang="fr-FR" dirty="0"/>
              <a:t> </a:t>
            </a:r>
            <a:r>
              <a:rPr lang="fr-FR" dirty="0" err="1"/>
              <a:t>Numnonda</a:t>
            </a:r>
            <a:endParaRPr lang="fr-FR" dirty="0"/>
          </a:p>
          <a:p>
            <a:pPr lvl="1"/>
            <a:r>
              <a:rPr lang="fr-FR" dirty="0" smtClean="0">
                <a:hlinkClick r:id="rId2"/>
              </a:rPr>
              <a:t>https</a:t>
            </a:r>
            <a:r>
              <a:rPr lang="fr-FR" dirty="0">
                <a:hlinkClick r:id="rId2"/>
              </a:rPr>
              <a:t>://</a:t>
            </a:r>
            <a:r>
              <a:rPr lang="fr-FR" dirty="0" smtClean="0">
                <a:hlinkClick r:id="rId2"/>
              </a:rPr>
              <a:t>www.slideshare.net/Zubin67/soappt-3988559</a:t>
            </a:r>
            <a:endParaRPr lang="fr-FR" dirty="0" smtClean="0"/>
          </a:p>
          <a:p>
            <a:r>
              <a:rPr lang="fr-FR" dirty="0" smtClean="0"/>
              <a:t>Prof </a:t>
            </a:r>
            <a:r>
              <a:rPr lang="fr-FR" dirty="0" err="1" smtClean="0"/>
              <a:t>Cesar</a:t>
            </a:r>
            <a:r>
              <a:rPr lang="fr-FR" dirty="0" smtClean="0"/>
              <a:t> </a:t>
            </a:r>
            <a:r>
              <a:rPr lang="fr-FR" dirty="0" err="1" smtClean="0"/>
              <a:t>Pautasso</a:t>
            </a:r>
            <a:endParaRPr lang="fr-FR" dirty="0" smtClean="0"/>
          </a:p>
          <a:p>
            <a:pPr lvl="1"/>
            <a:r>
              <a:rPr lang="fr-FR" dirty="0">
                <a:hlinkClick r:id="rId3"/>
              </a:rPr>
              <a:t>http://</a:t>
            </a:r>
            <a:r>
              <a:rPr lang="fr-FR" dirty="0" smtClean="0">
                <a:hlinkClick r:id="rId3"/>
              </a:rPr>
              <a:t>design.inf.usi.ch/sites/default/files/talks/SOA2010_CesarePautasso_SOAwithREST.pdf</a:t>
            </a:r>
            <a:endParaRPr lang="fr-FR" dirty="0"/>
          </a:p>
          <a:p>
            <a:r>
              <a:rPr lang="en-US" altLang="fr-FR" dirty="0" err="1">
                <a:solidFill>
                  <a:srgbClr val="898989"/>
                </a:solidFill>
              </a:rPr>
              <a:t>Nupul</a:t>
            </a:r>
            <a:r>
              <a:rPr lang="en-US" altLang="fr-FR" dirty="0">
                <a:solidFill>
                  <a:srgbClr val="898989"/>
                </a:solidFill>
              </a:rPr>
              <a:t> </a:t>
            </a:r>
            <a:r>
              <a:rPr lang="en-US" altLang="fr-FR" dirty="0" err="1" smtClean="0">
                <a:solidFill>
                  <a:srgbClr val="898989"/>
                </a:solidFill>
              </a:rPr>
              <a:t>Kukreja</a:t>
            </a:r>
            <a:r>
              <a:rPr lang="en-US" altLang="fr-FR" dirty="0" smtClean="0">
                <a:solidFill>
                  <a:srgbClr val="898989"/>
                </a:solidFill>
              </a:rPr>
              <a:t> CS 578</a:t>
            </a:r>
          </a:p>
          <a:p>
            <a:pPr lvl="1"/>
            <a:r>
              <a:rPr lang="en-US" altLang="fr-FR">
                <a:solidFill>
                  <a:srgbClr val="898989"/>
                </a:solidFill>
              </a:rPr>
              <a:t>http://csse.usc.edu/classes/cs578_2012c/REST.ppt</a:t>
            </a:r>
            <a:endParaRPr lang="en-US" altLang="fr-FR" dirty="0">
              <a:solidFill>
                <a:srgbClr val="898989"/>
              </a:solidFill>
            </a:endParaRPr>
          </a:p>
          <a:p>
            <a:endParaRPr lang="fr-FR" dirty="0" smtClean="0"/>
          </a:p>
        </p:txBody>
      </p:sp>
      <p:sp>
        <p:nvSpPr>
          <p:cNvPr id="6" name="Espace réservé du numéro de diapositive 5"/>
          <p:cNvSpPr>
            <a:spLocks noGrp="1"/>
          </p:cNvSpPr>
          <p:nvPr>
            <p:ph type="sldNum" sz="quarter" idx="12"/>
          </p:nvPr>
        </p:nvSpPr>
        <p:spPr/>
        <p:txBody>
          <a:bodyPr/>
          <a:lstStyle/>
          <a:p>
            <a:fld id="{79E88437-7EE6-ED48-AB3C-19DA85FCB265}" type="slidenum">
              <a:rPr lang="en-US" smtClean="0"/>
              <a:pPr/>
              <a:t>2</a:t>
            </a:fld>
            <a:endParaRPr lang="en-US"/>
          </a:p>
        </p:txBody>
      </p:sp>
    </p:spTree>
    <p:extLst>
      <p:ext uri="{BB962C8B-B14F-4D97-AF65-F5344CB8AC3E}">
        <p14:creationId xmlns:p14="http://schemas.microsoft.com/office/powerpoint/2010/main" val="1134370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US"/>
              <a:t>Service-oriented architectures</a:t>
            </a:r>
          </a:p>
        </p:txBody>
      </p:sp>
      <p:sp>
        <p:nvSpPr>
          <p:cNvPr id="179203" name="Rectangle 3"/>
          <p:cNvSpPr>
            <a:spLocks noGrp="1" noChangeArrowheads="1"/>
          </p:cNvSpPr>
          <p:nvPr>
            <p:ph idx="1"/>
          </p:nvPr>
        </p:nvSpPr>
        <p:spPr/>
        <p:txBody>
          <a:bodyPr/>
          <a:lstStyle/>
          <a:p>
            <a:r>
              <a:rPr lang="en-US"/>
              <a:t>A means of developing distributed systems where the components are stand-alone services</a:t>
            </a:r>
          </a:p>
          <a:p>
            <a:r>
              <a:rPr lang="en-US"/>
              <a:t>Services may execute on different computers from different service providers</a:t>
            </a:r>
          </a:p>
          <a:p>
            <a:r>
              <a:rPr lang="en-US"/>
              <a:t>Standard protocols have been developed to support service communication and information exchange</a:t>
            </a:r>
          </a:p>
        </p:txBody>
      </p:sp>
      <p:sp>
        <p:nvSpPr>
          <p:cNvPr id="4" name="Slide Number Placeholder 3"/>
          <p:cNvSpPr>
            <a:spLocks noGrp="1"/>
          </p:cNvSpPr>
          <p:nvPr>
            <p:ph type="sldNum" sz="quarter" idx="12"/>
          </p:nvPr>
        </p:nvSpPr>
        <p:spPr/>
        <p:txBody>
          <a:bodyPr/>
          <a:lstStyle/>
          <a:p>
            <a:fld id="{79E88437-7EE6-ED48-AB3C-19DA85FCB265}" type="slidenum">
              <a:rPr lang="en-US" smtClean="0"/>
              <a:pPr/>
              <a:t>20</a:t>
            </a:fld>
            <a:endParaRPr lang="en-US"/>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a:t>
            </a:r>
            <a:r>
              <a:rPr lang="en-US" dirty="0"/>
              <a:t>-oriented architecture</a:t>
            </a:r>
            <a:r>
              <a:rPr lang="en-GB" dirty="0" smtClean="0"/>
              <a:t> </a:t>
            </a:r>
            <a:endParaRPr lang="en-US" dirty="0"/>
          </a:p>
        </p:txBody>
      </p:sp>
      <p:pic>
        <p:nvPicPr>
          <p:cNvPr id="4" name="Content Placeholder 3" descr="19.1 SOA-Triangle.eps"/>
          <p:cNvPicPr>
            <a:picLocks noGrp="1" noChangeAspect="1"/>
          </p:cNvPicPr>
          <p:nvPr>
            <p:ph idx="1"/>
          </p:nvPr>
        </p:nvPicPr>
        <p:blipFill>
          <a:blip r:embed="rId2"/>
          <a:srcRect t="-3978" b="-3978"/>
          <a:stretch>
            <a:fillRect/>
          </a:stretch>
        </p:blipFill>
        <p:spPr>
          <a:xfrm>
            <a:off x="2744298" y="1901829"/>
            <a:ext cx="6638231" cy="3650771"/>
          </a:xfrm>
        </p:spPr>
      </p:pic>
      <p:sp>
        <p:nvSpPr>
          <p:cNvPr id="5" name="Slide Number Placeholder 4"/>
          <p:cNvSpPr>
            <a:spLocks noGrp="1"/>
          </p:cNvSpPr>
          <p:nvPr>
            <p:ph type="sldNum" sz="quarter" idx="12"/>
          </p:nvPr>
        </p:nvSpPr>
        <p:spPr/>
        <p:txBody>
          <a:bodyPr/>
          <a:lstStyle/>
          <a:p>
            <a:fld id="{79E88437-7EE6-ED48-AB3C-19DA85FCB265}" type="slidenum">
              <a:rPr lang="en-US" smtClean="0"/>
              <a:pPr/>
              <a:t>21</a:t>
            </a:fld>
            <a:endParaRPr lang="en-US"/>
          </a:p>
        </p:txBody>
      </p:sp>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GB"/>
              <a:t>Benefits of SOA</a:t>
            </a:r>
          </a:p>
        </p:txBody>
      </p:sp>
      <p:sp>
        <p:nvSpPr>
          <p:cNvPr id="180227" name="Rectangle 3"/>
          <p:cNvSpPr>
            <a:spLocks noGrp="1" noChangeArrowheads="1"/>
          </p:cNvSpPr>
          <p:nvPr>
            <p:ph idx="1"/>
          </p:nvPr>
        </p:nvSpPr>
        <p:spPr/>
        <p:txBody>
          <a:bodyPr/>
          <a:lstStyle/>
          <a:p>
            <a:r>
              <a:rPr lang="en-US"/>
              <a:t>Services can be provided locally or outsourced to external providers</a:t>
            </a:r>
          </a:p>
          <a:p>
            <a:r>
              <a:rPr lang="en-US"/>
              <a:t>Services are language-independent</a:t>
            </a:r>
          </a:p>
          <a:p>
            <a:r>
              <a:rPr lang="en-US"/>
              <a:t>Investment in legacy systems can be preserved</a:t>
            </a:r>
          </a:p>
          <a:p>
            <a:r>
              <a:rPr lang="en-US"/>
              <a:t>Inter-organisational computing is facilitated through simplified information exchange</a:t>
            </a:r>
          </a:p>
        </p:txBody>
      </p:sp>
      <p:sp>
        <p:nvSpPr>
          <p:cNvPr id="4" name="Slide Number Placeholder 3"/>
          <p:cNvSpPr>
            <a:spLocks noGrp="1"/>
          </p:cNvSpPr>
          <p:nvPr>
            <p:ph type="sldNum" sz="quarter" idx="12"/>
          </p:nvPr>
        </p:nvSpPr>
        <p:spPr/>
        <p:txBody>
          <a:bodyPr/>
          <a:lstStyle/>
          <a:p>
            <a:fld id="{79E88437-7EE6-ED48-AB3C-19DA85FCB265}" type="slidenum">
              <a:rPr lang="en-US" smtClean="0"/>
              <a:pPr/>
              <a:t>22</a:t>
            </a:fld>
            <a:endParaRPr lang="en-US"/>
          </a:p>
        </p:txBody>
      </p:sp>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GB"/>
              <a:t>Key standards</a:t>
            </a:r>
          </a:p>
        </p:txBody>
      </p:sp>
      <p:sp>
        <p:nvSpPr>
          <p:cNvPr id="182275" name="Rectangle 3"/>
          <p:cNvSpPr>
            <a:spLocks noGrp="1" noChangeArrowheads="1"/>
          </p:cNvSpPr>
          <p:nvPr>
            <p:ph idx="1"/>
          </p:nvPr>
        </p:nvSpPr>
        <p:spPr/>
        <p:txBody>
          <a:bodyPr/>
          <a:lstStyle/>
          <a:p>
            <a:pPr>
              <a:lnSpc>
                <a:spcPct val="90000"/>
              </a:lnSpc>
            </a:pPr>
            <a:r>
              <a:rPr lang="en-US" sz="2400" dirty="0"/>
              <a:t>SOAP</a:t>
            </a:r>
          </a:p>
          <a:p>
            <a:pPr lvl="1">
              <a:lnSpc>
                <a:spcPct val="90000"/>
              </a:lnSpc>
            </a:pPr>
            <a:r>
              <a:rPr lang="en-US" sz="2000" dirty="0"/>
              <a:t>A message exchange standard that supports service communication</a:t>
            </a:r>
          </a:p>
          <a:p>
            <a:pPr>
              <a:lnSpc>
                <a:spcPct val="90000"/>
              </a:lnSpc>
            </a:pPr>
            <a:r>
              <a:rPr lang="en-US" sz="2400" dirty="0"/>
              <a:t>WSDL (Web Service Definition Language)</a:t>
            </a:r>
          </a:p>
          <a:p>
            <a:pPr lvl="1">
              <a:lnSpc>
                <a:spcPct val="90000"/>
              </a:lnSpc>
            </a:pPr>
            <a:r>
              <a:rPr lang="en-US" sz="2000" dirty="0"/>
              <a:t>This standard allows a service interface and its bindings to be defined</a:t>
            </a:r>
          </a:p>
          <a:p>
            <a:pPr>
              <a:lnSpc>
                <a:spcPct val="90000"/>
              </a:lnSpc>
            </a:pPr>
            <a:r>
              <a:rPr lang="en-US" sz="2400" dirty="0"/>
              <a:t>WS-BPEL</a:t>
            </a:r>
          </a:p>
          <a:p>
            <a:pPr lvl="1">
              <a:lnSpc>
                <a:spcPct val="90000"/>
              </a:lnSpc>
            </a:pPr>
            <a:r>
              <a:rPr lang="en-US" sz="2000" dirty="0"/>
              <a:t>A standard for workflow languages used to define service composition</a:t>
            </a:r>
          </a:p>
        </p:txBody>
      </p:sp>
      <p:sp>
        <p:nvSpPr>
          <p:cNvPr id="4" name="Slide Number Placeholder 3"/>
          <p:cNvSpPr>
            <a:spLocks noGrp="1"/>
          </p:cNvSpPr>
          <p:nvPr>
            <p:ph type="sldNum" sz="quarter" idx="12"/>
          </p:nvPr>
        </p:nvSpPr>
        <p:spPr/>
        <p:txBody>
          <a:bodyPr/>
          <a:lstStyle/>
          <a:p>
            <a:fld id="{79E88437-7EE6-ED48-AB3C-19DA85FCB265}" type="slidenum">
              <a:rPr lang="en-US" smtClean="0"/>
              <a:pPr/>
              <a:t>23</a:t>
            </a:fld>
            <a:endParaRPr lang="en-US"/>
          </a:p>
        </p:txBody>
      </p:sp>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t>
            </a:r>
            <a:r>
              <a:rPr lang="en-US" dirty="0"/>
              <a:t>service </a:t>
            </a:r>
            <a:r>
              <a:rPr lang="en-US" dirty="0" smtClean="0"/>
              <a:t>standards (old style)</a:t>
            </a:r>
            <a:r>
              <a:rPr lang="en-GB" dirty="0" smtClean="0"/>
              <a:t> </a:t>
            </a:r>
            <a:endParaRPr lang="en-US" dirty="0"/>
          </a:p>
        </p:txBody>
      </p:sp>
      <p:pic>
        <p:nvPicPr>
          <p:cNvPr id="4" name="Content Placeholder 3" descr="19.2 WSProtocolStack.eps"/>
          <p:cNvPicPr>
            <a:picLocks noGrp="1" noChangeAspect="1"/>
          </p:cNvPicPr>
          <p:nvPr>
            <p:ph idx="1"/>
          </p:nvPr>
        </p:nvPicPr>
        <p:blipFill>
          <a:blip r:embed="rId2"/>
          <a:srcRect l="-16078" r="-16078"/>
          <a:stretch>
            <a:fillRect/>
          </a:stretch>
        </p:blipFill>
        <p:spPr>
          <a:xfrm>
            <a:off x="2240389" y="1856891"/>
            <a:ext cx="7530595" cy="4141537"/>
          </a:xfrm>
        </p:spPr>
      </p:pic>
      <p:sp>
        <p:nvSpPr>
          <p:cNvPr id="5" name="Slide Number Placeholder 4"/>
          <p:cNvSpPr>
            <a:spLocks noGrp="1"/>
          </p:cNvSpPr>
          <p:nvPr>
            <p:ph type="sldNum" sz="quarter" idx="12"/>
          </p:nvPr>
        </p:nvSpPr>
        <p:spPr/>
        <p:txBody>
          <a:bodyPr/>
          <a:lstStyle/>
          <a:p>
            <a:fld id="{79E88437-7EE6-ED48-AB3C-19DA85FCB265}" type="slidenum">
              <a:rPr lang="en-US" smtClean="0"/>
              <a:pPr/>
              <a:t>24</a:t>
            </a:fld>
            <a:endParaRPr lang="en-US"/>
          </a:p>
        </p:txBody>
      </p:sp>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t>Services as reusable components</a:t>
            </a:r>
          </a:p>
        </p:txBody>
      </p:sp>
      <p:sp>
        <p:nvSpPr>
          <p:cNvPr id="184323" name="Rectangle 3"/>
          <p:cNvSpPr>
            <a:spLocks noGrp="1" noChangeArrowheads="1"/>
          </p:cNvSpPr>
          <p:nvPr>
            <p:ph idx="1"/>
          </p:nvPr>
        </p:nvSpPr>
        <p:spPr/>
        <p:txBody>
          <a:bodyPr/>
          <a:lstStyle/>
          <a:p>
            <a:r>
              <a:rPr lang="en-US" sz="2400"/>
              <a:t>A service can be defined as:</a:t>
            </a:r>
          </a:p>
          <a:p>
            <a:pPr lvl="1"/>
            <a:r>
              <a:rPr lang="en-US" sz="2000" i="1"/>
              <a:t>A loosely-coupled, reusable software component that encapsulates discrete functionality which may be distributed and programmatically accessed. A web service is a service that is accessed using standard Internet and XML-based protocols</a:t>
            </a:r>
          </a:p>
          <a:p>
            <a:r>
              <a:rPr lang="en-US" sz="2400"/>
              <a:t>A critical distinction between a service and a component as defined in CBSE is that services are independent</a:t>
            </a:r>
          </a:p>
          <a:p>
            <a:pPr lvl="1"/>
            <a:r>
              <a:rPr lang="en-US" sz="2000"/>
              <a:t>Services do not have a ‘requires’ interface</a:t>
            </a:r>
          </a:p>
          <a:p>
            <a:pPr lvl="1"/>
            <a:r>
              <a:rPr lang="en-US" sz="2000"/>
              <a:t>Services rely on message-based communication with messages expressed in XML</a:t>
            </a:r>
          </a:p>
        </p:txBody>
      </p:sp>
      <p:sp>
        <p:nvSpPr>
          <p:cNvPr id="4" name="Slide Number Placeholder 3"/>
          <p:cNvSpPr>
            <a:spLocks noGrp="1"/>
          </p:cNvSpPr>
          <p:nvPr>
            <p:ph type="sldNum" sz="quarter" idx="12"/>
          </p:nvPr>
        </p:nvSpPr>
        <p:spPr/>
        <p:txBody>
          <a:bodyPr/>
          <a:lstStyle/>
          <a:p>
            <a:fld id="{79E88437-7EE6-ED48-AB3C-19DA85FCB265}" type="slidenum">
              <a:rPr lang="en-US" smtClean="0"/>
              <a:pPr/>
              <a:t>25</a:t>
            </a:fld>
            <a:endParaRPr lang="en-US"/>
          </a:p>
        </p:txBody>
      </p:sp>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a:t>Web service description language</a:t>
            </a:r>
          </a:p>
        </p:txBody>
      </p:sp>
      <p:sp>
        <p:nvSpPr>
          <p:cNvPr id="185347" name="Rectangle 3"/>
          <p:cNvSpPr>
            <a:spLocks noGrp="1" noChangeArrowheads="1"/>
          </p:cNvSpPr>
          <p:nvPr>
            <p:ph idx="1"/>
          </p:nvPr>
        </p:nvSpPr>
        <p:spPr/>
        <p:txBody>
          <a:bodyPr/>
          <a:lstStyle/>
          <a:p>
            <a:pPr>
              <a:lnSpc>
                <a:spcPct val="90000"/>
              </a:lnSpc>
            </a:pPr>
            <a:r>
              <a:rPr lang="en-US" dirty="0"/>
              <a:t>The service interface is defined in a service description expressed in </a:t>
            </a:r>
            <a:r>
              <a:rPr lang="en-US" dirty="0" smtClean="0"/>
              <a:t>WSDL (Web Service Description Language). </a:t>
            </a:r>
          </a:p>
          <a:p>
            <a:pPr>
              <a:lnSpc>
                <a:spcPct val="90000"/>
              </a:lnSpc>
            </a:pPr>
            <a:r>
              <a:rPr lang="en-US" dirty="0" smtClean="0"/>
              <a:t>The </a:t>
            </a:r>
            <a:r>
              <a:rPr lang="en-US" dirty="0"/>
              <a:t>WSDL specification defines</a:t>
            </a:r>
          </a:p>
          <a:p>
            <a:pPr lvl="1">
              <a:lnSpc>
                <a:spcPct val="90000"/>
              </a:lnSpc>
            </a:pPr>
            <a:r>
              <a:rPr lang="en-US" dirty="0"/>
              <a:t>What operations the service supports and the format of the messages that are sent and received by the service</a:t>
            </a:r>
          </a:p>
          <a:p>
            <a:pPr lvl="1">
              <a:lnSpc>
                <a:spcPct val="90000"/>
              </a:lnSpc>
            </a:pPr>
            <a:r>
              <a:rPr lang="en-US" dirty="0"/>
              <a:t>How the service is accessed - that is, the binding maps the abstract interface </a:t>
            </a:r>
            <a:r>
              <a:rPr lang="en-US" dirty="0" smtClean="0"/>
              <a:t>onto a </a:t>
            </a:r>
            <a:r>
              <a:rPr lang="en-US" dirty="0"/>
              <a:t>concrete set of protocols</a:t>
            </a:r>
          </a:p>
          <a:p>
            <a:pPr lvl="1">
              <a:lnSpc>
                <a:spcPct val="90000"/>
              </a:lnSpc>
            </a:pPr>
            <a:r>
              <a:rPr lang="en-US" dirty="0"/>
              <a:t>Where the service is located. This is usually expressed as a URI (Universal Resource Identifier)</a:t>
            </a:r>
          </a:p>
        </p:txBody>
      </p:sp>
      <p:sp>
        <p:nvSpPr>
          <p:cNvPr id="4" name="Slide Number Placeholder 3"/>
          <p:cNvSpPr>
            <a:spLocks noGrp="1"/>
          </p:cNvSpPr>
          <p:nvPr>
            <p:ph type="sldNum" sz="quarter" idx="12"/>
          </p:nvPr>
        </p:nvSpPr>
        <p:spPr/>
        <p:txBody>
          <a:bodyPr/>
          <a:lstStyle/>
          <a:p>
            <a:fld id="{79E88437-7EE6-ED48-AB3C-19DA85FCB265}" type="slidenum">
              <a:rPr lang="en-US" smtClean="0"/>
              <a:pPr/>
              <a:t>26</a:t>
            </a:fld>
            <a:endParaRPr lang="en-US"/>
          </a:p>
        </p:txBody>
      </p:sp>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 </a:t>
            </a:r>
            <a:r>
              <a:rPr lang="en-US" dirty="0"/>
              <a:t>of a WSDL specification</a:t>
            </a:r>
            <a:r>
              <a:rPr lang="en-GB" dirty="0" smtClean="0"/>
              <a:t> </a:t>
            </a:r>
            <a:endParaRPr lang="en-US" dirty="0"/>
          </a:p>
        </p:txBody>
      </p:sp>
      <p:pic>
        <p:nvPicPr>
          <p:cNvPr id="4" name="Content Placeholder 3" descr="19.4 WSDL-Structure.eps"/>
          <p:cNvPicPr>
            <a:picLocks noGrp="1" noChangeAspect="1"/>
          </p:cNvPicPr>
          <p:nvPr>
            <p:ph idx="1"/>
          </p:nvPr>
        </p:nvPicPr>
        <p:blipFill>
          <a:blip r:embed="rId2"/>
          <a:srcRect t="-11935" b="-11935"/>
          <a:stretch>
            <a:fillRect/>
          </a:stretch>
        </p:blipFill>
        <p:spPr>
          <a:xfrm>
            <a:off x="2782052" y="1863367"/>
            <a:ext cx="7097521" cy="3903363"/>
          </a:xfrm>
        </p:spPr>
      </p:pic>
      <p:sp>
        <p:nvSpPr>
          <p:cNvPr id="5" name="Slide Number Placeholder 4"/>
          <p:cNvSpPr>
            <a:spLocks noGrp="1"/>
          </p:cNvSpPr>
          <p:nvPr>
            <p:ph type="sldNum" sz="quarter" idx="12"/>
          </p:nvPr>
        </p:nvSpPr>
        <p:spPr/>
        <p:txBody>
          <a:bodyPr/>
          <a:lstStyle/>
          <a:p>
            <a:fld id="{79E88437-7EE6-ED48-AB3C-19DA85FCB265}" type="slidenum">
              <a:rPr lang="en-US" smtClean="0"/>
              <a:pPr/>
              <a:t>27</a:t>
            </a:fld>
            <a:endParaRPr lang="en-US"/>
          </a:p>
        </p:txBody>
      </p: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WSDL specification components</a:t>
            </a:r>
            <a:endParaRPr lang="en-US" dirty="0"/>
          </a:p>
        </p:txBody>
      </p:sp>
      <p:sp>
        <p:nvSpPr>
          <p:cNvPr id="3" name="Content Placeholder 2"/>
          <p:cNvSpPr>
            <a:spLocks noGrp="1"/>
          </p:cNvSpPr>
          <p:nvPr>
            <p:ph idx="1"/>
          </p:nvPr>
        </p:nvSpPr>
        <p:spPr/>
        <p:txBody>
          <a:bodyPr/>
          <a:lstStyle/>
          <a:p>
            <a:r>
              <a:rPr lang="en-GB" dirty="0" smtClean="0"/>
              <a:t>The ‘what’ part of a WSDL document, called an interface, specifies what operations the service supports, and defines the format of the messages that are sent and received by the service.</a:t>
            </a:r>
          </a:p>
          <a:p>
            <a:r>
              <a:rPr lang="en-GB" dirty="0" smtClean="0"/>
              <a:t>The ‘how’ part of a WSDL document, called a binding, maps the abstract interface to a concrete set of protocols. The binding specifies the technical details of how to communicate with a Web service.  </a:t>
            </a:r>
          </a:p>
          <a:p>
            <a:r>
              <a:rPr lang="en-GB" dirty="0" smtClean="0"/>
              <a:t>The ‘where’ part of a WSDL document describes the location of a specific Web service implementation (its endpoint). </a:t>
            </a:r>
          </a:p>
          <a:p>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28</a:t>
            </a:fld>
            <a:endParaRPr lang="en-US"/>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Defining</a:t>
            </a:r>
            <a:r>
              <a:rPr lang="fr-FR" dirty="0" smtClean="0"/>
              <a:t> a Web Service</a:t>
            </a:r>
            <a:endParaRPr lang="fr-FR" dirty="0"/>
          </a:p>
        </p:txBody>
      </p:sp>
      <p:sp>
        <p:nvSpPr>
          <p:cNvPr id="3" name="Espace réservé du contenu 2"/>
          <p:cNvSpPr>
            <a:spLocks noGrp="1"/>
          </p:cNvSpPr>
          <p:nvPr>
            <p:ph idx="1"/>
          </p:nvPr>
        </p:nvSpPr>
        <p:spPr/>
        <p:txBody>
          <a:bodyPr/>
          <a:lstStyle/>
          <a:p>
            <a:r>
              <a:rPr lang="fr-FR" dirty="0" err="1" smtClean="0"/>
              <a:t>Definition</a:t>
            </a:r>
            <a:r>
              <a:rPr lang="fr-FR" dirty="0" smtClean="0"/>
              <a:t> of a web service to book a </a:t>
            </a:r>
            <a:r>
              <a:rPr lang="fr-FR" dirty="0" err="1" smtClean="0"/>
              <a:t>holiday</a:t>
            </a:r>
            <a:endParaRPr lang="fr-FR" dirty="0" smtClean="0"/>
          </a:p>
          <a:p>
            <a:r>
              <a:rPr lang="fr-FR" dirty="0" smtClean="0"/>
              <a:t>First the types</a:t>
            </a:r>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29</a:t>
            </a:fld>
            <a:endParaRPr lang="en-US"/>
          </a:p>
        </p:txBody>
      </p:sp>
      <p:sp>
        <p:nvSpPr>
          <p:cNvPr id="5" name="Rectangle 4"/>
          <p:cNvSpPr/>
          <p:nvPr/>
        </p:nvSpPr>
        <p:spPr>
          <a:xfrm>
            <a:off x="2401228" y="6350995"/>
            <a:ext cx="7077307" cy="369332"/>
          </a:xfrm>
          <a:prstGeom prst="rect">
            <a:avLst/>
          </a:prstGeom>
        </p:spPr>
        <p:txBody>
          <a:bodyPr wrap="square">
            <a:spAutoFit/>
          </a:bodyPr>
          <a:lstStyle/>
          <a:p>
            <a:r>
              <a:rPr lang="fr-FR" dirty="0"/>
              <a:t>https://docs.spring.io/spring-ws/docs/3.0.3.RELEASE/reference/</a:t>
            </a:r>
          </a:p>
        </p:txBody>
      </p:sp>
      <p:pic>
        <p:nvPicPr>
          <p:cNvPr id="6" name="Image 5"/>
          <p:cNvPicPr>
            <a:picLocks noChangeAspect="1"/>
          </p:cNvPicPr>
          <p:nvPr/>
        </p:nvPicPr>
        <p:blipFill>
          <a:blip r:embed="rId2"/>
          <a:stretch>
            <a:fillRect/>
          </a:stretch>
        </p:blipFill>
        <p:spPr>
          <a:xfrm>
            <a:off x="2628784" y="2930796"/>
            <a:ext cx="6749318" cy="1306668"/>
          </a:xfrm>
          <a:prstGeom prst="rect">
            <a:avLst/>
          </a:prstGeom>
        </p:spPr>
      </p:pic>
      <p:pic>
        <p:nvPicPr>
          <p:cNvPr id="7" name="Image 6"/>
          <p:cNvPicPr>
            <a:picLocks noChangeAspect="1"/>
          </p:cNvPicPr>
          <p:nvPr/>
        </p:nvPicPr>
        <p:blipFill>
          <a:blip r:embed="rId3"/>
          <a:stretch>
            <a:fillRect/>
          </a:stretch>
        </p:blipFill>
        <p:spPr>
          <a:xfrm>
            <a:off x="2628784" y="4280566"/>
            <a:ext cx="5371732" cy="1384254"/>
          </a:xfrm>
          <a:prstGeom prst="rect">
            <a:avLst/>
          </a:prstGeom>
        </p:spPr>
      </p:pic>
    </p:spTree>
    <p:extLst>
      <p:ext uri="{BB962C8B-B14F-4D97-AF65-F5344CB8AC3E}">
        <p14:creationId xmlns:p14="http://schemas.microsoft.com/office/powerpoint/2010/main" val="15361489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p:spPr>
        <p:txBody>
          <a:bodyPr/>
          <a:lstStyle/>
          <a:p>
            <a:r>
              <a:rPr lang="en-GB"/>
              <a:t>Topics covered</a:t>
            </a:r>
          </a:p>
        </p:txBody>
      </p:sp>
      <p:sp>
        <p:nvSpPr>
          <p:cNvPr id="7171" name="Rectangle 3"/>
          <p:cNvSpPr>
            <a:spLocks noGrp="1" noChangeArrowheads="1"/>
          </p:cNvSpPr>
          <p:nvPr>
            <p:ph idx="1"/>
          </p:nvPr>
        </p:nvSpPr>
        <p:spPr>
          <a:noFill/>
          <a:ln/>
        </p:spPr>
        <p:txBody>
          <a:bodyPr/>
          <a:lstStyle/>
          <a:p>
            <a:r>
              <a:rPr lang="en-GB" dirty="0" smtClean="0"/>
              <a:t>Service-oriented architectures</a:t>
            </a:r>
          </a:p>
          <a:p>
            <a:r>
              <a:rPr lang="en-GB" dirty="0" smtClean="0"/>
              <a:t>RESTful services</a:t>
            </a:r>
          </a:p>
          <a:p>
            <a:r>
              <a:rPr lang="en-GB" dirty="0" smtClean="0"/>
              <a:t>Service computing and Spring</a:t>
            </a:r>
            <a:endParaRPr lang="en-GB" dirty="0"/>
          </a:p>
          <a:p>
            <a:r>
              <a:rPr lang="en-GB" dirty="0"/>
              <a:t>Service engineering</a:t>
            </a:r>
          </a:p>
          <a:p>
            <a:r>
              <a:rPr lang="en-GB" dirty="0" smtClean="0"/>
              <a:t>Service composition</a:t>
            </a:r>
            <a:endParaRPr lang="en-GB" dirty="0"/>
          </a:p>
        </p:txBody>
      </p:sp>
      <p:sp>
        <p:nvSpPr>
          <p:cNvPr id="4" name="Slide Number Placeholder 3"/>
          <p:cNvSpPr>
            <a:spLocks noGrp="1"/>
          </p:cNvSpPr>
          <p:nvPr>
            <p:ph type="sldNum" sz="quarter" idx="12"/>
          </p:nvPr>
        </p:nvSpPr>
        <p:spPr/>
        <p:txBody>
          <a:bodyPr/>
          <a:lstStyle/>
          <a:p>
            <a:fld id="{79E88437-7EE6-ED48-AB3C-19DA85FCB265}" type="slidenum">
              <a:rPr lang="en-US" smtClean="0"/>
              <a:pPr/>
              <a:t>3</a:t>
            </a:fld>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a:t>
            </a:r>
            <a:r>
              <a:rPr lang="fr-FR" dirty="0" err="1" smtClean="0"/>
              <a:t>Request</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30</a:t>
            </a:fld>
            <a:endParaRPr lang="en-US"/>
          </a:p>
        </p:txBody>
      </p:sp>
      <p:pic>
        <p:nvPicPr>
          <p:cNvPr id="5" name="Image 4"/>
          <p:cNvPicPr>
            <a:picLocks noChangeAspect="1"/>
          </p:cNvPicPr>
          <p:nvPr/>
        </p:nvPicPr>
        <p:blipFill>
          <a:blip r:embed="rId2"/>
          <a:stretch>
            <a:fillRect/>
          </a:stretch>
        </p:blipFill>
        <p:spPr>
          <a:xfrm>
            <a:off x="2676194" y="2264393"/>
            <a:ext cx="7280336" cy="3233157"/>
          </a:xfrm>
          <a:prstGeom prst="rect">
            <a:avLst/>
          </a:prstGeom>
        </p:spPr>
      </p:pic>
    </p:spTree>
    <p:extLst>
      <p:ext uri="{BB962C8B-B14F-4D97-AF65-F5344CB8AC3E}">
        <p14:creationId xmlns:p14="http://schemas.microsoft.com/office/powerpoint/2010/main" val="1717553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Data </a:t>
            </a:r>
            <a:r>
              <a:rPr lang="fr-FR" dirty="0" err="1" smtClean="0"/>
              <a:t>Contract</a:t>
            </a:r>
            <a:r>
              <a:rPr lang="fr-FR" dirty="0" smtClean="0"/>
              <a:t> (XSD)</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31</a:t>
            </a:fld>
            <a:endParaRPr lang="en-US"/>
          </a:p>
        </p:txBody>
      </p:sp>
      <p:pic>
        <p:nvPicPr>
          <p:cNvPr id="5" name="Image 4"/>
          <p:cNvPicPr>
            <a:picLocks noChangeAspect="1"/>
          </p:cNvPicPr>
          <p:nvPr/>
        </p:nvPicPr>
        <p:blipFill>
          <a:blip r:embed="rId2"/>
          <a:stretch>
            <a:fillRect/>
          </a:stretch>
        </p:blipFill>
        <p:spPr>
          <a:xfrm>
            <a:off x="457200" y="1469405"/>
            <a:ext cx="5776040" cy="458570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6" name="Image 5"/>
          <p:cNvPicPr>
            <a:picLocks noChangeAspect="1"/>
          </p:cNvPicPr>
          <p:nvPr/>
        </p:nvPicPr>
        <p:blipFill>
          <a:blip r:embed="rId3"/>
          <a:stretch>
            <a:fillRect/>
          </a:stretch>
        </p:blipFill>
        <p:spPr>
          <a:xfrm>
            <a:off x="6236908" y="1690689"/>
            <a:ext cx="5955092" cy="35267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Forme libre 6"/>
          <p:cNvSpPr/>
          <p:nvPr/>
        </p:nvSpPr>
        <p:spPr>
          <a:xfrm>
            <a:off x="3189249" y="830348"/>
            <a:ext cx="5597912" cy="6022820"/>
          </a:xfrm>
          <a:custGeom>
            <a:avLst/>
            <a:gdLst>
              <a:gd name="connsiteX0" fmla="*/ 0 w 5597912"/>
              <a:gd name="connsiteY0" fmla="*/ 5300555 h 6086213"/>
              <a:gd name="connsiteX1" fmla="*/ 579863 w 5597912"/>
              <a:gd name="connsiteY1" fmla="*/ 5757755 h 6086213"/>
              <a:gd name="connsiteX2" fmla="*/ 2185639 w 5597912"/>
              <a:gd name="connsiteY2" fmla="*/ 5668545 h 6086213"/>
              <a:gd name="connsiteX3" fmla="*/ 2810107 w 5597912"/>
              <a:gd name="connsiteY3" fmla="*/ 661647 h 6086213"/>
              <a:gd name="connsiteX4" fmla="*/ 4995746 w 5597912"/>
              <a:gd name="connsiteY4" fmla="*/ 70633 h 6086213"/>
              <a:gd name="connsiteX5" fmla="*/ 5597912 w 5597912"/>
              <a:gd name="connsiteY5" fmla="*/ 795462 h 6086213"/>
              <a:gd name="connsiteX0" fmla="*/ 0 w 5597912"/>
              <a:gd name="connsiteY0" fmla="*/ 5300555 h 6127133"/>
              <a:gd name="connsiteX1" fmla="*/ 479502 w 5597912"/>
              <a:gd name="connsiteY1" fmla="*/ 5858116 h 6127133"/>
              <a:gd name="connsiteX2" fmla="*/ 2185639 w 5597912"/>
              <a:gd name="connsiteY2" fmla="*/ 5668545 h 6127133"/>
              <a:gd name="connsiteX3" fmla="*/ 2810107 w 5597912"/>
              <a:gd name="connsiteY3" fmla="*/ 661647 h 6127133"/>
              <a:gd name="connsiteX4" fmla="*/ 4995746 w 5597912"/>
              <a:gd name="connsiteY4" fmla="*/ 70633 h 6127133"/>
              <a:gd name="connsiteX5" fmla="*/ 5597912 w 5597912"/>
              <a:gd name="connsiteY5" fmla="*/ 795462 h 6127133"/>
              <a:gd name="connsiteX0" fmla="*/ 0 w 5597912"/>
              <a:gd name="connsiteY0" fmla="*/ 5291673 h 6002845"/>
              <a:gd name="connsiteX1" fmla="*/ 479502 w 5597912"/>
              <a:gd name="connsiteY1" fmla="*/ 5849234 h 6002845"/>
              <a:gd name="connsiteX2" fmla="*/ 2587083 w 5597912"/>
              <a:gd name="connsiteY2" fmla="*/ 5481244 h 6002845"/>
              <a:gd name="connsiteX3" fmla="*/ 2810107 w 5597912"/>
              <a:gd name="connsiteY3" fmla="*/ 652765 h 6002845"/>
              <a:gd name="connsiteX4" fmla="*/ 4995746 w 5597912"/>
              <a:gd name="connsiteY4" fmla="*/ 61751 h 6002845"/>
              <a:gd name="connsiteX5" fmla="*/ 5597912 w 5597912"/>
              <a:gd name="connsiteY5" fmla="*/ 786580 h 6002845"/>
              <a:gd name="connsiteX0" fmla="*/ 0 w 5597912"/>
              <a:gd name="connsiteY0" fmla="*/ 5291673 h 6039563"/>
              <a:gd name="connsiteX1" fmla="*/ 1182028 w 5597912"/>
              <a:gd name="connsiteY1" fmla="*/ 5916142 h 6039563"/>
              <a:gd name="connsiteX2" fmla="*/ 2587083 w 5597912"/>
              <a:gd name="connsiteY2" fmla="*/ 5481244 h 6039563"/>
              <a:gd name="connsiteX3" fmla="*/ 2810107 w 5597912"/>
              <a:gd name="connsiteY3" fmla="*/ 652765 h 6039563"/>
              <a:gd name="connsiteX4" fmla="*/ 4995746 w 5597912"/>
              <a:gd name="connsiteY4" fmla="*/ 61751 h 6039563"/>
              <a:gd name="connsiteX5" fmla="*/ 5597912 w 5597912"/>
              <a:gd name="connsiteY5" fmla="*/ 786580 h 6039563"/>
              <a:gd name="connsiteX0" fmla="*/ 0 w 5597912"/>
              <a:gd name="connsiteY0" fmla="*/ 5291673 h 5990695"/>
              <a:gd name="connsiteX1" fmla="*/ 1182028 w 5597912"/>
              <a:gd name="connsiteY1" fmla="*/ 5916142 h 5990695"/>
              <a:gd name="connsiteX2" fmla="*/ 2587083 w 5597912"/>
              <a:gd name="connsiteY2" fmla="*/ 5481244 h 5990695"/>
              <a:gd name="connsiteX3" fmla="*/ 2810107 w 5597912"/>
              <a:gd name="connsiteY3" fmla="*/ 652765 h 5990695"/>
              <a:gd name="connsiteX4" fmla="*/ 4995746 w 5597912"/>
              <a:gd name="connsiteY4" fmla="*/ 61751 h 5990695"/>
              <a:gd name="connsiteX5" fmla="*/ 5597912 w 5597912"/>
              <a:gd name="connsiteY5" fmla="*/ 786580 h 5990695"/>
              <a:gd name="connsiteX0" fmla="*/ 0 w 5597912"/>
              <a:gd name="connsiteY0" fmla="*/ 5291673 h 6022820"/>
              <a:gd name="connsiteX1" fmla="*/ 1182028 w 5597912"/>
              <a:gd name="connsiteY1" fmla="*/ 5916142 h 6022820"/>
              <a:gd name="connsiteX2" fmla="*/ 2587083 w 5597912"/>
              <a:gd name="connsiteY2" fmla="*/ 5481244 h 6022820"/>
              <a:gd name="connsiteX3" fmla="*/ 2810107 w 5597912"/>
              <a:gd name="connsiteY3" fmla="*/ 652765 h 6022820"/>
              <a:gd name="connsiteX4" fmla="*/ 4995746 w 5597912"/>
              <a:gd name="connsiteY4" fmla="*/ 61751 h 6022820"/>
              <a:gd name="connsiteX5" fmla="*/ 5597912 w 5597912"/>
              <a:gd name="connsiteY5" fmla="*/ 786580 h 6022820"/>
              <a:gd name="connsiteX0" fmla="*/ 0 w 5597912"/>
              <a:gd name="connsiteY0" fmla="*/ 5291673 h 6002013"/>
              <a:gd name="connsiteX1" fmla="*/ 1182028 w 5597912"/>
              <a:gd name="connsiteY1" fmla="*/ 5916142 h 6002013"/>
              <a:gd name="connsiteX2" fmla="*/ 2587083 w 5597912"/>
              <a:gd name="connsiteY2" fmla="*/ 5481244 h 6002013"/>
              <a:gd name="connsiteX3" fmla="*/ 2810107 w 5597912"/>
              <a:gd name="connsiteY3" fmla="*/ 652765 h 6002013"/>
              <a:gd name="connsiteX4" fmla="*/ 4995746 w 5597912"/>
              <a:gd name="connsiteY4" fmla="*/ 61751 h 6002013"/>
              <a:gd name="connsiteX5" fmla="*/ 5597912 w 5597912"/>
              <a:gd name="connsiteY5" fmla="*/ 786580 h 6002013"/>
              <a:gd name="connsiteX0" fmla="*/ 0 w 5597912"/>
              <a:gd name="connsiteY0" fmla="*/ 5291673 h 6022820"/>
              <a:gd name="connsiteX1" fmla="*/ 1182028 w 5597912"/>
              <a:gd name="connsiteY1" fmla="*/ 5916142 h 6022820"/>
              <a:gd name="connsiteX2" fmla="*/ 2587083 w 5597912"/>
              <a:gd name="connsiteY2" fmla="*/ 5481244 h 6022820"/>
              <a:gd name="connsiteX3" fmla="*/ 2888165 w 5597912"/>
              <a:gd name="connsiteY3" fmla="*/ 652765 h 6022820"/>
              <a:gd name="connsiteX4" fmla="*/ 4995746 w 5597912"/>
              <a:gd name="connsiteY4" fmla="*/ 61751 h 6022820"/>
              <a:gd name="connsiteX5" fmla="*/ 5597912 w 5597912"/>
              <a:gd name="connsiteY5" fmla="*/ 786580 h 6022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97912" h="6022820">
                <a:moveTo>
                  <a:pt x="0" y="5291673"/>
                </a:moveTo>
                <a:cubicBezTo>
                  <a:pt x="107795" y="5489607"/>
                  <a:pt x="683939" y="5929152"/>
                  <a:pt x="1182028" y="5916142"/>
                </a:cubicBezTo>
                <a:cubicBezTo>
                  <a:pt x="1680117" y="5903132"/>
                  <a:pt x="2302727" y="6358473"/>
                  <a:pt x="2587083" y="5481244"/>
                </a:cubicBezTo>
                <a:cubicBezTo>
                  <a:pt x="2871439" y="4604015"/>
                  <a:pt x="2486721" y="1556014"/>
                  <a:pt x="2888165" y="652765"/>
                </a:cubicBezTo>
                <a:cubicBezTo>
                  <a:pt x="3289609" y="-250484"/>
                  <a:pt x="4544122" y="39449"/>
                  <a:pt x="4995746" y="61751"/>
                </a:cubicBezTo>
                <a:cubicBezTo>
                  <a:pt x="5447371" y="84054"/>
                  <a:pt x="5529146" y="435316"/>
                  <a:pt x="5597912" y="78658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007560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8698" y="-58466"/>
            <a:ext cx="10515600" cy="1325563"/>
          </a:xfrm>
        </p:spPr>
        <p:txBody>
          <a:bodyPr/>
          <a:lstStyle/>
          <a:p>
            <a:r>
              <a:rPr lang="fr-FR" dirty="0" smtClean="0"/>
              <a:t>The Data </a:t>
            </a:r>
            <a:r>
              <a:rPr lang="fr-FR" dirty="0" err="1" smtClean="0"/>
              <a:t>Contract</a:t>
            </a:r>
            <a:r>
              <a:rPr lang="fr-FR" dirty="0" smtClean="0"/>
              <a:t> (final)</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32</a:t>
            </a:fld>
            <a:endParaRPr lang="en-US"/>
          </a:p>
        </p:txBody>
      </p:sp>
      <p:pic>
        <p:nvPicPr>
          <p:cNvPr id="5" name="Image 4"/>
          <p:cNvPicPr>
            <a:picLocks noChangeAspect="1"/>
          </p:cNvPicPr>
          <p:nvPr/>
        </p:nvPicPr>
        <p:blipFill>
          <a:blip r:embed="rId2"/>
          <a:stretch>
            <a:fillRect/>
          </a:stretch>
        </p:blipFill>
        <p:spPr>
          <a:xfrm>
            <a:off x="2816031" y="854075"/>
            <a:ext cx="7362825" cy="5867400"/>
          </a:xfrm>
          <a:prstGeom prst="rect">
            <a:avLst/>
          </a:prstGeom>
        </p:spPr>
      </p:pic>
    </p:spTree>
    <p:extLst>
      <p:ext uri="{BB962C8B-B14F-4D97-AF65-F5344CB8AC3E}">
        <p14:creationId xmlns:p14="http://schemas.microsoft.com/office/powerpoint/2010/main" val="24756225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Service </a:t>
            </a:r>
            <a:r>
              <a:rPr lang="fr-FR" dirty="0" err="1" smtClean="0"/>
              <a:t>Contract</a:t>
            </a:r>
            <a:endParaRPr lang="fr-FR" dirty="0"/>
          </a:p>
        </p:txBody>
      </p:sp>
      <p:sp>
        <p:nvSpPr>
          <p:cNvPr id="3" name="Espace réservé du contenu 2"/>
          <p:cNvSpPr>
            <a:spLocks noGrp="1"/>
          </p:cNvSpPr>
          <p:nvPr>
            <p:ph idx="1"/>
          </p:nvPr>
        </p:nvSpPr>
        <p:spPr/>
        <p:txBody>
          <a:bodyPr/>
          <a:lstStyle/>
          <a:p>
            <a:pPr marL="0" indent="0">
              <a:buNone/>
            </a:pPr>
            <a:r>
              <a:rPr lang="fr-FR" dirty="0" err="1" smtClean="0"/>
              <a:t>Describes</a:t>
            </a:r>
            <a:r>
              <a:rPr lang="fr-FR" dirty="0" smtClean="0"/>
              <a:t> the abstract interface</a:t>
            </a:r>
          </a:p>
          <a:p>
            <a:pPr marL="0" indent="0">
              <a:buNone/>
            </a:pPr>
            <a:r>
              <a:rPr lang="fr-FR" dirty="0" err="1" smtClean="0"/>
              <a:t>Describes</a:t>
            </a:r>
            <a:r>
              <a:rPr lang="fr-FR" dirty="0" smtClean="0"/>
              <a:t> the </a:t>
            </a:r>
            <a:r>
              <a:rPr lang="fr-FR" dirty="0" err="1" smtClean="0"/>
              <a:t>concrete</a:t>
            </a:r>
            <a:r>
              <a:rPr lang="fr-FR" dirty="0" smtClean="0"/>
              <a:t> </a:t>
            </a:r>
            <a:r>
              <a:rPr lang="fr-FR" dirty="0" err="1" smtClean="0"/>
              <a:t>implementation</a:t>
            </a:r>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33</a:t>
            </a:fld>
            <a:endParaRPr lang="en-US"/>
          </a:p>
        </p:txBody>
      </p:sp>
      <p:pic>
        <p:nvPicPr>
          <p:cNvPr id="5" name="Image 4"/>
          <p:cNvPicPr>
            <a:picLocks noChangeAspect="1"/>
          </p:cNvPicPr>
          <p:nvPr/>
        </p:nvPicPr>
        <p:blipFill>
          <a:blip r:embed="rId2"/>
          <a:stretch>
            <a:fillRect/>
          </a:stretch>
        </p:blipFill>
        <p:spPr>
          <a:xfrm>
            <a:off x="1455235" y="3326548"/>
            <a:ext cx="8991600" cy="2457450"/>
          </a:xfrm>
          <a:prstGeom prst="rect">
            <a:avLst/>
          </a:prstGeom>
        </p:spPr>
      </p:pic>
    </p:spTree>
    <p:extLst>
      <p:ext uri="{BB962C8B-B14F-4D97-AF65-F5344CB8AC3E}">
        <p14:creationId xmlns:p14="http://schemas.microsoft.com/office/powerpoint/2010/main" val="9162876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abstract Part</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34</a:t>
            </a:fld>
            <a:endParaRPr lang="en-US"/>
          </a:p>
        </p:txBody>
      </p:sp>
      <p:pic>
        <p:nvPicPr>
          <p:cNvPr id="5" name="Image 4"/>
          <p:cNvPicPr>
            <a:picLocks noChangeAspect="1"/>
          </p:cNvPicPr>
          <p:nvPr/>
        </p:nvPicPr>
        <p:blipFill>
          <a:blip r:embed="rId2"/>
          <a:stretch>
            <a:fillRect/>
          </a:stretch>
        </p:blipFill>
        <p:spPr>
          <a:xfrm>
            <a:off x="1180877" y="2820445"/>
            <a:ext cx="9409761" cy="2186453"/>
          </a:xfrm>
          <a:prstGeom prst="rect">
            <a:avLst/>
          </a:prstGeom>
        </p:spPr>
      </p:pic>
    </p:spTree>
    <p:extLst>
      <p:ext uri="{BB962C8B-B14F-4D97-AF65-F5344CB8AC3E}">
        <p14:creationId xmlns:p14="http://schemas.microsoft.com/office/powerpoint/2010/main" val="29782616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The binding part</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35</a:t>
            </a:fld>
            <a:endParaRPr lang="en-US"/>
          </a:p>
        </p:txBody>
      </p:sp>
      <p:pic>
        <p:nvPicPr>
          <p:cNvPr id="5" name="Image 4"/>
          <p:cNvPicPr>
            <a:picLocks noChangeAspect="1"/>
          </p:cNvPicPr>
          <p:nvPr/>
        </p:nvPicPr>
        <p:blipFill>
          <a:blip r:embed="rId2"/>
          <a:stretch>
            <a:fillRect/>
          </a:stretch>
        </p:blipFill>
        <p:spPr>
          <a:xfrm>
            <a:off x="1573366" y="1690688"/>
            <a:ext cx="9460705" cy="4110967"/>
          </a:xfrm>
          <a:prstGeom prst="rect">
            <a:avLst/>
          </a:prstGeom>
        </p:spPr>
      </p:pic>
    </p:spTree>
    <p:extLst>
      <p:ext uri="{BB962C8B-B14F-4D97-AF65-F5344CB8AC3E}">
        <p14:creationId xmlns:p14="http://schemas.microsoft.com/office/powerpoint/2010/main" val="25914244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Service </a:t>
            </a:r>
            <a:r>
              <a:rPr lang="fr-FR" dirty="0" err="1" smtClean="0"/>
              <a:t>Implementation</a:t>
            </a:r>
            <a:endParaRPr lang="fr-FR" dirty="0"/>
          </a:p>
        </p:txBody>
      </p:sp>
      <p:sp>
        <p:nvSpPr>
          <p:cNvPr id="3" name="Espace réservé du contenu 2"/>
          <p:cNvSpPr>
            <a:spLocks noGrp="1"/>
          </p:cNvSpPr>
          <p:nvPr>
            <p:ph idx="1"/>
          </p:nvPr>
        </p:nvSpPr>
        <p:spPr>
          <a:xfrm>
            <a:off x="838200" y="1379576"/>
            <a:ext cx="10515600" cy="4351338"/>
          </a:xfrm>
        </p:spPr>
        <p:txBody>
          <a:bodyPr/>
          <a:lstStyle/>
          <a:p>
            <a:r>
              <a:rPr lang="fr-FR" dirty="0" err="1" smtClean="0"/>
              <a:t>Implementation</a:t>
            </a:r>
            <a:r>
              <a:rPr lang="fr-FR" dirty="0" smtClean="0"/>
              <a:t> as a Web application</a:t>
            </a:r>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36</a:t>
            </a:fld>
            <a:endParaRPr lang="en-US"/>
          </a:p>
        </p:txBody>
      </p:sp>
      <p:pic>
        <p:nvPicPr>
          <p:cNvPr id="5" name="Image 4"/>
          <p:cNvPicPr>
            <a:picLocks noChangeAspect="1"/>
          </p:cNvPicPr>
          <p:nvPr/>
        </p:nvPicPr>
        <p:blipFill>
          <a:blip r:embed="rId2"/>
          <a:stretch>
            <a:fillRect/>
          </a:stretch>
        </p:blipFill>
        <p:spPr>
          <a:xfrm>
            <a:off x="1845527" y="1825625"/>
            <a:ext cx="8991600" cy="4800600"/>
          </a:xfrm>
          <a:prstGeom prst="rect">
            <a:avLst/>
          </a:prstGeom>
        </p:spPr>
      </p:pic>
    </p:spTree>
    <p:extLst>
      <p:ext uri="{BB962C8B-B14F-4D97-AF65-F5344CB8AC3E}">
        <p14:creationId xmlns:p14="http://schemas.microsoft.com/office/powerpoint/2010/main" val="5904778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Imports</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37</a:t>
            </a:fld>
            <a:endParaRPr lang="en-US"/>
          </a:p>
        </p:txBody>
      </p:sp>
      <p:pic>
        <p:nvPicPr>
          <p:cNvPr id="5" name="Image 4"/>
          <p:cNvPicPr>
            <a:picLocks noChangeAspect="1"/>
          </p:cNvPicPr>
          <p:nvPr/>
        </p:nvPicPr>
        <p:blipFill>
          <a:blip r:embed="rId2"/>
          <a:stretch>
            <a:fillRect/>
          </a:stretch>
        </p:blipFill>
        <p:spPr>
          <a:xfrm>
            <a:off x="2124075" y="1690688"/>
            <a:ext cx="7858125" cy="4419600"/>
          </a:xfrm>
          <a:prstGeom prst="rect">
            <a:avLst/>
          </a:prstGeom>
        </p:spPr>
      </p:pic>
    </p:spTree>
    <p:extLst>
      <p:ext uri="{BB962C8B-B14F-4D97-AF65-F5344CB8AC3E}">
        <p14:creationId xmlns:p14="http://schemas.microsoft.com/office/powerpoint/2010/main" val="19504317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38</a:t>
            </a:fld>
            <a:endParaRPr lang="en-US"/>
          </a:p>
        </p:txBody>
      </p:sp>
      <p:pic>
        <p:nvPicPr>
          <p:cNvPr id="5" name="Image 4"/>
          <p:cNvPicPr>
            <a:picLocks noChangeAspect="1"/>
          </p:cNvPicPr>
          <p:nvPr/>
        </p:nvPicPr>
        <p:blipFill>
          <a:blip r:embed="rId2"/>
          <a:stretch>
            <a:fillRect/>
          </a:stretch>
        </p:blipFill>
        <p:spPr>
          <a:xfrm>
            <a:off x="1974578" y="57150"/>
            <a:ext cx="9001125" cy="6800850"/>
          </a:xfrm>
          <a:prstGeom prst="rect">
            <a:avLst/>
          </a:prstGeom>
        </p:spPr>
      </p:pic>
    </p:spTree>
    <p:extLst>
      <p:ext uri="{BB962C8B-B14F-4D97-AF65-F5344CB8AC3E}">
        <p14:creationId xmlns:p14="http://schemas.microsoft.com/office/powerpoint/2010/main" val="2048196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39</a:t>
            </a:fld>
            <a:endParaRPr lang="en-US"/>
          </a:p>
        </p:txBody>
      </p:sp>
      <p:pic>
        <p:nvPicPr>
          <p:cNvPr id="5" name="Image 4"/>
          <p:cNvPicPr>
            <a:picLocks noChangeAspect="1"/>
          </p:cNvPicPr>
          <p:nvPr/>
        </p:nvPicPr>
        <p:blipFill>
          <a:blip r:embed="rId2"/>
          <a:stretch>
            <a:fillRect/>
          </a:stretch>
        </p:blipFill>
        <p:spPr>
          <a:xfrm>
            <a:off x="1547812" y="790575"/>
            <a:ext cx="9096375" cy="5276850"/>
          </a:xfrm>
          <a:prstGeom prst="rect">
            <a:avLst/>
          </a:prstGeom>
        </p:spPr>
      </p:pic>
    </p:spTree>
    <p:extLst>
      <p:ext uri="{BB962C8B-B14F-4D97-AF65-F5344CB8AC3E}">
        <p14:creationId xmlns:p14="http://schemas.microsoft.com/office/powerpoint/2010/main" val="3170142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services</a:t>
            </a:r>
            <a:endParaRPr lang="en-US" dirty="0"/>
          </a:p>
        </p:txBody>
      </p:sp>
      <p:sp>
        <p:nvSpPr>
          <p:cNvPr id="3" name="Content Placeholder 2"/>
          <p:cNvSpPr>
            <a:spLocks noGrp="1"/>
          </p:cNvSpPr>
          <p:nvPr>
            <p:ph idx="1"/>
          </p:nvPr>
        </p:nvSpPr>
        <p:spPr/>
        <p:txBody>
          <a:bodyPr/>
          <a:lstStyle/>
          <a:p>
            <a:r>
              <a:rPr lang="en-GB" dirty="0" smtClean="0"/>
              <a:t>A web service is an instance of a more general notion of a service:</a:t>
            </a:r>
          </a:p>
          <a:p>
            <a:pPr lvl="1">
              <a:buNone/>
            </a:pPr>
            <a:r>
              <a:rPr lang="en-GB" i="1" dirty="0" smtClean="0"/>
              <a:t>	“an act or performance offered by one party to another. Although the process may be tied to a physical product, the performance is essentially intangible and does not normally result in ownership of any of the factors of production”.</a:t>
            </a:r>
            <a:endParaRPr lang="en-GB" dirty="0" smtClean="0"/>
          </a:p>
          <a:p>
            <a:r>
              <a:rPr lang="en-GB" dirty="0" smtClean="0"/>
              <a:t>The essence of a service, therefore, is that the provision of the service is independent of the application using the service. </a:t>
            </a:r>
          </a:p>
          <a:p>
            <a:r>
              <a:rPr lang="en-GB" dirty="0" smtClean="0"/>
              <a:t>Service providers can develop specialized services and offer these to a range of service users from different organizations. </a:t>
            </a:r>
          </a:p>
          <a:p>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4</a:t>
            </a:fld>
            <a:endParaRPr lang="en-US"/>
          </a:p>
        </p:txBody>
      </p:sp>
    </p:spTree>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 on Web services</a:t>
            </a:r>
            <a:endParaRPr lang="fr-FR" dirty="0"/>
          </a:p>
        </p:txBody>
      </p:sp>
      <p:sp>
        <p:nvSpPr>
          <p:cNvPr id="3" name="Espace réservé du contenu 2"/>
          <p:cNvSpPr>
            <a:spLocks noGrp="1"/>
          </p:cNvSpPr>
          <p:nvPr>
            <p:ph idx="1"/>
          </p:nvPr>
        </p:nvSpPr>
        <p:spPr/>
        <p:txBody>
          <a:bodyPr/>
          <a:lstStyle/>
          <a:p>
            <a:r>
              <a:rPr lang="fr-FR" dirty="0" smtClean="0"/>
              <a:t>Identification of service </a:t>
            </a:r>
            <a:r>
              <a:rPr lang="fr-FR" dirty="0" err="1" smtClean="0"/>
              <a:t>with</a:t>
            </a:r>
            <a:r>
              <a:rPr lang="fr-FR" dirty="0" smtClean="0"/>
              <a:t> URI (vs </a:t>
            </a:r>
            <a:r>
              <a:rPr lang="fr-FR" dirty="0" err="1" smtClean="0"/>
              <a:t>Remote</a:t>
            </a:r>
            <a:r>
              <a:rPr lang="fr-FR" dirty="0" smtClean="0"/>
              <a:t> Object Reference)</a:t>
            </a:r>
          </a:p>
          <a:p>
            <a:r>
              <a:rPr lang="fr-FR" dirty="0" smtClean="0"/>
              <a:t>No </a:t>
            </a:r>
            <a:r>
              <a:rPr lang="fr-FR" dirty="0" err="1" smtClean="0"/>
              <a:t>Constructor</a:t>
            </a:r>
            <a:r>
              <a:rPr lang="fr-FR" dirty="0" smtClean="0"/>
              <a:t> – </a:t>
            </a:r>
            <a:r>
              <a:rPr lang="fr-FR" dirty="0" err="1" smtClean="0"/>
              <a:t>always</a:t>
            </a:r>
            <a:r>
              <a:rPr lang="fr-FR" dirty="0" smtClean="0"/>
              <a:t> on</a:t>
            </a:r>
          </a:p>
          <a:p>
            <a:r>
              <a:rPr lang="fr-FR" dirty="0" err="1" smtClean="0"/>
              <a:t>Used</a:t>
            </a:r>
            <a:r>
              <a:rPr lang="fr-FR" dirty="0" smtClean="0"/>
              <a:t> for intra or inter </a:t>
            </a:r>
            <a:r>
              <a:rPr lang="fr-FR" dirty="0" err="1" smtClean="0"/>
              <a:t>enterprise</a:t>
            </a:r>
            <a:r>
              <a:rPr lang="fr-FR" dirty="0" smtClean="0"/>
              <a:t> </a:t>
            </a:r>
            <a:r>
              <a:rPr lang="fr-FR" dirty="0" err="1" smtClean="0"/>
              <a:t>integration</a:t>
            </a:r>
            <a:endParaRPr lang="fr-FR" dirty="0" smtClean="0"/>
          </a:p>
          <a:p>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40</a:t>
            </a:fld>
            <a:endParaRPr lang="en-US"/>
          </a:p>
        </p:txBody>
      </p:sp>
    </p:spTree>
    <p:extLst>
      <p:ext uri="{BB962C8B-B14F-4D97-AF65-F5344CB8AC3E}">
        <p14:creationId xmlns:p14="http://schemas.microsoft.com/office/powerpoint/2010/main" val="32215566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193635"/>
            <a:ext cx="8229600" cy="1143000"/>
          </a:xfrm>
        </p:spPr>
        <p:txBody>
          <a:bodyPr/>
          <a:lstStyle/>
          <a:p>
            <a:pPr algn="ctr"/>
            <a:r>
              <a:rPr lang="en-US" dirty="0" err="1" smtClean="0"/>
              <a:t>RESTful</a:t>
            </a:r>
            <a:r>
              <a:rPr lang="en-US" dirty="0" smtClean="0"/>
              <a:t> services</a:t>
            </a:r>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41</a:t>
            </a:fld>
            <a:endParaRPr lang="en-US"/>
          </a:p>
        </p:txBody>
      </p:sp>
    </p:spTree>
    <p:extLst>
      <p:ext uri="{BB962C8B-B14F-4D97-AF65-F5344CB8AC3E}">
        <p14:creationId xmlns:p14="http://schemas.microsoft.com/office/powerpoint/2010/main" val="1896786507"/>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RESTful</a:t>
            </a:r>
            <a:r>
              <a:rPr lang="en-US" dirty="0" smtClean="0"/>
              <a:t> web services</a:t>
            </a:r>
            <a:endParaRPr lang="en-US" dirty="0"/>
          </a:p>
        </p:txBody>
      </p:sp>
      <p:sp>
        <p:nvSpPr>
          <p:cNvPr id="3" name="Content Placeholder 2"/>
          <p:cNvSpPr>
            <a:spLocks noGrp="1"/>
          </p:cNvSpPr>
          <p:nvPr>
            <p:ph idx="1"/>
          </p:nvPr>
        </p:nvSpPr>
        <p:spPr/>
        <p:txBody>
          <a:bodyPr/>
          <a:lstStyle/>
          <a:p>
            <a:r>
              <a:rPr lang="en-GB" sz="2200" dirty="0"/>
              <a:t>Current web services standards have been criticized as ‘heavyweight’ standards that are over-general and inefficient. </a:t>
            </a:r>
          </a:p>
          <a:p>
            <a:r>
              <a:rPr lang="en-GB" sz="2200" dirty="0"/>
              <a:t>REST (</a:t>
            </a:r>
            <a:r>
              <a:rPr lang="en-GB" sz="2200" dirty="0" err="1"/>
              <a:t>REpresentational</a:t>
            </a:r>
            <a:r>
              <a:rPr lang="en-GB" sz="2200" dirty="0"/>
              <a:t> State Transfer) is an architectural style based on transferring representations of resources from a server to a client. </a:t>
            </a:r>
          </a:p>
          <a:p>
            <a:r>
              <a:rPr lang="en-GB" sz="2200" dirty="0"/>
              <a:t>This style underlies the web as a whole and is simpler than SOAP/WSDL for implementing web services.</a:t>
            </a:r>
          </a:p>
          <a:p>
            <a:r>
              <a:rPr lang="en-GB" sz="2200" dirty="0" err="1"/>
              <a:t>RESTful</a:t>
            </a:r>
            <a:r>
              <a:rPr lang="en-GB" sz="2200" dirty="0"/>
              <a:t> services involve a lower overhead than so-called ‘big web services’ and are used by many organizations implementing service-based systems. </a:t>
            </a:r>
          </a:p>
          <a:p>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42</a:t>
            </a:fld>
            <a:endParaRPr lang="en-US" dirty="0"/>
          </a:p>
        </p:txBody>
      </p:sp>
    </p:spTree>
    <p:extLst>
      <p:ext uri="{BB962C8B-B14F-4D97-AF65-F5344CB8AC3E}">
        <p14:creationId xmlns:p14="http://schemas.microsoft.com/office/powerpoint/2010/main" val="3900999710"/>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1981200" y="228601"/>
            <a:ext cx="8229600"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9pPr>
          </a:lstStyle>
          <a:p>
            <a:pPr algn="ctr" eaLnBrk="1" hangingPunct="1">
              <a:lnSpc>
                <a:spcPct val="100000"/>
              </a:lnSpc>
            </a:pPr>
            <a:r>
              <a:rPr lang="en-GB" altLang="en-US" sz="4400">
                <a:solidFill>
                  <a:srgbClr val="000000"/>
                </a:solidFill>
              </a:rPr>
              <a:t>REST is</a:t>
            </a:r>
          </a:p>
        </p:txBody>
      </p:sp>
      <p:sp>
        <p:nvSpPr>
          <p:cNvPr id="4099" name="Text Box 2"/>
          <p:cNvSpPr txBox="1">
            <a:spLocks noChangeArrowheads="1"/>
          </p:cNvSpPr>
          <p:nvPr/>
        </p:nvSpPr>
        <p:spPr bwMode="auto">
          <a:xfrm>
            <a:off x="1981200" y="1600200"/>
            <a:ext cx="8229600" cy="461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3375" indent="-333375"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1pPr>
            <a:lvl2pPr marL="742950" indent="-285750"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2pPr>
            <a:lvl3pPr marL="1143000" indent="-228600"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3pPr>
            <a:lvl4pPr marL="1600200" indent="-228600"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4pPr>
            <a:lvl5pPr marL="2057400" indent="-228600"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9pPr>
          </a:lstStyle>
          <a:p>
            <a:pPr eaLnBrk="1" hangingPunct="1">
              <a:spcBef>
                <a:spcPts val="800"/>
              </a:spcBef>
              <a:buFont typeface="Arial" charset="0"/>
              <a:buChar char="•"/>
            </a:pPr>
            <a:r>
              <a:rPr lang="en-GB" altLang="en-US" sz="2400">
                <a:solidFill>
                  <a:srgbClr val="000000"/>
                </a:solidFill>
              </a:rPr>
              <a:t>An acronym from:  Representational State Transfer </a:t>
            </a:r>
          </a:p>
          <a:p>
            <a:pPr eaLnBrk="1" hangingPunct="1">
              <a:spcBef>
                <a:spcPts val="800"/>
              </a:spcBef>
              <a:buFont typeface="Arial" charset="0"/>
              <a:buChar char="•"/>
            </a:pPr>
            <a:r>
              <a:rPr lang="en-GB" altLang="en-US" sz="2400">
                <a:solidFill>
                  <a:srgbClr val="000000"/>
                </a:solidFill>
              </a:rPr>
              <a:t>An architectural style that is derived by applying a set </a:t>
            </a:r>
            <a:r>
              <a:rPr lang="en-GB" altLang="en-US" sz="2400" b="1" i="1">
                <a:solidFill>
                  <a:srgbClr val="000000"/>
                </a:solidFill>
              </a:rPr>
              <a:t>constraints</a:t>
            </a:r>
            <a:r>
              <a:rPr lang="en-GB" altLang="en-US" sz="2400">
                <a:solidFill>
                  <a:srgbClr val="000000"/>
                </a:solidFill>
              </a:rPr>
              <a:t> to the elements of a system so the system exhibits certain </a:t>
            </a:r>
            <a:r>
              <a:rPr lang="en-GB" altLang="en-US" sz="2400" b="1" i="1">
                <a:solidFill>
                  <a:srgbClr val="000000"/>
                </a:solidFill>
              </a:rPr>
              <a:t>properties</a:t>
            </a:r>
            <a:r>
              <a:rPr lang="en-GB" altLang="en-US" sz="2400">
                <a:solidFill>
                  <a:srgbClr val="000000"/>
                </a:solidFill>
              </a:rPr>
              <a:t> such as loose coupling and scalability</a:t>
            </a:r>
          </a:p>
          <a:p>
            <a:pPr eaLnBrk="1" hangingPunct="1">
              <a:spcBef>
                <a:spcPts val="800"/>
              </a:spcBef>
              <a:buFont typeface="Arial" charset="0"/>
              <a:buChar char="•"/>
            </a:pPr>
            <a:r>
              <a:rPr lang="en-GB" altLang="en-US" sz="2400">
                <a:solidFill>
                  <a:srgbClr val="000000"/>
                </a:solidFill>
              </a:rPr>
              <a:t>Defined by Roy T. Fielding, PhD in his </a:t>
            </a:r>
            <a:r>
              <a:rPr lang="en-GB" altLang="en-US" sz="2400" i="1">
                <a:solidFill>
                  <a:srgbClr val="000000"/>
                </a:solidFill>
              </a:rPr>
              <a:t>PhD dissertation, Chapter 5 Representational State Transfer (REST)</a:t>
            </a:r>
            <a:r>
              <a:rPr lang="ar-SA" altLang="en-US" sz="2400" i="1">
                <a:solidFill>
                  <a:srgbClr val="000000"/>
                </a:solidFill>
                <a:cs typeface="Arial" charset="0"/>
              </a:rPr>
              <a:t>‏</a:t>
            </a:r>
            <a:endParaRPr lang="en-GB" altLang="en-US" sz="2400" i="1">
              <a:solidFill>
                <a:srgbClr val="000000"/>
              </a:solidFill>
            </a:endParaRPr>
          </a:p>
          <a:p>
            <a:pPr eaLnBrk="1" hangingPunct="1">
              <a:spcBef>
                <a:spcPts val="800"/>
              </a:spcBef>
              <a:buFont typeface="Arial" charset="0"/>
              <a:buChar char="•"/>
            </a:pPr>
            <a:r>
              <a:rPr lang="en-GB" altLang="en-US" sz="2400">
                <a:solidFill>
                  <a:srgbClr val="000000"/>
                </a:solidFill>
              </a:rPr>
              <a:t>Data-orientated, </a:t>
            </a:r>
            <a:r>
              <a:rPr lang="en-GB" altLang="en-US" sz="2000">
                <a:solidFill>
                  <a:srgbClr val="000000"/>
                </a:solidFill>
                <a:latin typeface="Book Antiqua" pitchFamily="18" charset="0"/>
              </a:rPr>
              <a:t>“</a:t>
            </a:r>
            <a:r>
              <a:rPr lang="en-AU" altLang="en-US" sz="2000">
                <a:solidFill>
                  <a:srgbClr val="000000"/>
                </a:solidFill>
                <a:latin typeface="Book Antiqua" pitchFamily="18" charset="0"/>
              </a:rPr>
              <a:t>Unlike the distributed object style [</a:t>
            </a:r>
            <a:r>
              <a:rPr lang="en-AU" altLang="en-US" sz="2000">
                <a:solidFill>
                  <a:srgbClr val="000000"/>
                </a:solidFill>
                <a:latin typeface="Book Antiqua" pitchFamily="18" charset="0"/>
                <a:hlinkClick r:id="rId3"/>
              </a:rPr>
              <a:t>31</a:t>
            </a:r>
            <a:r>
              <a:rPr lang="en-AU" altLang="en-US" sz="2000">
                <a:solidFill>
                  <a:srgbClr val="000000"/>
                </a:solidFill>
                <a:latin typeface="Book Antiqua" pitchFamily="18" charset="0"/>
              </a:rPr>
              <a:t>], where all data is encapsulated within and hidden by the processing components, the nature and state of an architecture's data elements is a key aspect of REST”</a:t>
            </a:r>
            <a:r>
              <a:rPr lang="en-AU" altLang="en-US" sz="2000">
                <a:solidFill>
                  <a:srgbClr val="000000"/>
                </a:solidFill>
              </a:rPr>
              <a:t> </a:t>
            </a:r>
            <a:r>
              <a:rPr lang="en-GB" altLang="en-US" sz="1000">
                <a:solidFill>
                  <a:srgbClr val="000000"/>
                </a:solidFill>
              </a:rPr>
              <a:t>Architectural Styles and the Design of Network-based Software Architectures Roy Thomas Fielding, 2000: PhD dissertation, Chapter 5 Representational State Transfer (REST)</a:t>
            </a:r>
            <a:r>
              <a:rPr lang="en-AU" altLang="en-US" sz="1000">
                <a:solidFill>
                  <a:srgbClr val="000000"/>
                </a:solidFill>
              </a:rPr>
              <a:t> </a:t>
            </a:r>
          </a:p>
          <a:p>
            <a:pPr eaLnBrk="1" hangingPunct="1">
              <a:spcBef>
                <a:spcPts val="800"/>
              </a:spcBef>
              <a:buFont typeface="Arial" charset="0"/>
              <a:buChar char="•"/>
            </a:pPr>
            <a:endParaRPr lang="en-GB" altLang="en-US" sz="2400">
              <a:solidFill>
                <a:srgbClr val="000000"/>
              </a:solidFill>
            </a:endParaRPr>
          </a:p>
          <a:p>
            <a:pPr eaLnBrk="1" hangingPunct="1">
              <a:spcBef>
                <a:spcPts val="800"/>
              </a:spcBef>
              <a:buFont typeface="Arial" charset="0"/>
              <a:buChar char="•"/>
            </a:pPr>
            <a:endParaRPr lang="en-GB" altLang="en-US" sz="2400">
              <a:solidFill>
                <a:srgbClr val="000000"/>
              </a:solidFill>
            </a:endParaRPr>
          </a:p>
        </p:txBody>
      </p:sp>
      <p:sp>
        <p:nvSpPr>
          <p:cNvPr id="2" name="Espace réservé du numéro de diapositive 1"/>
          <p:cNvSpPr>
            <a:spLocks noGrp="1"/>
          </p:cNvSpPr>
          <p:nvPr>
            <p:ph type="sldNum" sz="quarter" idx="12"/>
          </p:nvPr>
        </p:nvSpPr>
        <p:spPr/>
        <p:txBody>
          <a:bodyPr/>
          <a:lstStyle/>
          <a:p>
            <a:fld id="{79E88437-7EE6-ED48-AB3C-19DA85FCB265}" type="slidenum">
              <a:rPr lang="en-US" smtClean="0"/>
              <a:pPr/>
              <a:t>43</a:t>
            </a:fld>
            <a:endParaRPr lang="en-US"/>
          </a:p>
        </p:txBody>
      </p:sp>
    </p:spTree>
    <p:extLst>
      <p:ext uri="{BB962C8B-B14F-4D97-AF65-F5344CB8AC3E}">
        <p14:creationId xmlns:p14="http://schemas.microsoft.com/office/powerpoint/2010/main" val="308879462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1981201" y="222251"/>
            <a:ext cx="8228013"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9pPr>
          </a:lstStyle>
          <a:p>
            <a:pPr algn="ctr" eaLnBrk="1" hangingPunct="1">
              <a:lnSpc>
                <a:spcPct val="93000"/>
              </a:lnSpc>
            </a:pPr>
            <a:r>
              <a:rPr lang="en-GB" altLang="en-US" sz="4400">
                <a:solidFill>
                  <a:srgbClr val="000000"/>
                </a:solidFill>
              </a:rPr>
              <a:t>When can I use REST? </a:t>
            </a:r>
          </a:p>
        </p:txBody>
      </p:sp>
      <p:sp>
        <p:nvSpPr>
          <p:cNvPr id="5123" name="Text Box 2"/>
          <p:cNvSpPr txBox="1">
            <a:spLocks noChangeArrowheads="1"/>
          </p:cNvSpPr>
          <p:nvPr/>
        </p:nvSpPr>
        <p:spPr bwMode="auto">
          <a:xfrm>
            <a:off x="1981201" y="1600201"/>
            <a:ext cx="8228013" cy="4879975"/>
          </a:xfrm>
          <a:prstGeom prst="rect">
            <a:avLst/>
          </a:prstGeom>
          <a:noFill/>
          <a:ln w="9525">
            <a:noFill/>
            <a:round/>
            <a:headEnd/>
            <a:tailEnd/>
          </a:ln>
        </p:spPr>
        <p:txBody>
          <a:bodyPr lIns="0" tIns="0" rIns="0" bIns="0"/>
          <a:lstStyle/>
          <a:p>
            <a:pPr marL="333375" indent="-333375">
              <a:lnSpc>
                <a:spcPct val="93000"/>
              </a:lnSpc>
              <a:spcBef>
                <a:spcPts val="800"/>
              </a:spcBef>
              <a:buFont typeface="Arial"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GB" sz="2400" dirty="0">
                <a:solidFill>
                  <a:srgbClr val="000000"/>
                </a:solidFill>
              </a:rPr>
              <a:t>For Web Services</a:t>
            </a:r>
          </a:p>
          <a:p>
            <a:pPr marL="733425" lvl="1" indent="-276225">
              <a:lnSpc>
                <a:spcPct val="93000"/>
              </a:lnSpc>
              <a:spcBef>
                <a:spcPts val="700"/>
              </a:spcBef>
              <a:buFont typeface="Arial"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GB" sz="2400" dirty="0">
                <a:solidFill>
                  <a:srgbClr val="000000"/>
                </a:solidFill>
              </a:rPr>
              <a:t>build your web service using the REST style</a:t>
            </a:r>
          </a:p>
          <a:p>
            <a:pPr marL="733425" lvl="1" indent="-276225">
              <a:lnSpc>
                <a:spcPct val="93000"/>
              </a:lnSpc>
              <a:spcBef>
                <a:spcPts val="700"/>
              </a:spcBef>
              <a:buFont typeface="Arial"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GB" sz="2400" dirty="0">
                <a:solidFill>
                  <a:srgbClr val="000000"/>
                </a:solidFill>
              </a:rPr>
              <a:t>alternative  to some of WS-*,  not a replacement for WS-*</a:t>
            </a:r>
          </a:p>
          <a:p>
            <a:pPr marL="276225" indent="-276225">
              <a:lnSpc>
                <a:spcPct val="93000"/>
              </a:lnSpc>
              <a:spcBef>
                <a:spcPts val="700"/>
              </a:spcBef>
              <a:buFont typeface="Arial" pitchFamily="34"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GB" sz="2400" dirty="0">
                <a:solidFill>
                  <a:srgbClr val="000000"/>
                </a:solidFill>
              </a:rPr>
              <a:t>Clients interfacing to public REST APIs</a:t>
            </a:r>
          </a:p>
          <a:p>
            <a:pPr marL="733425" lvl="1" indent="-276225">
              <a:lnSpc>
                <a:spcPct val="93000"/>
              </a:lnSpc>
              <a:spcBef>
                <a:spcPts val="700"/>
              </a:spcBef>
              <a:buFont typeface="Arial"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GB" sz="2400" dirty="0">
                <a:solidFill>
                  <a:srgbClr val="000000"/>
                </a:solidFill>
              </a:rPr>
              <a:t>e.g. Amazon S3 REST API, Google Data APIs</a:t>
            </a:r>
          </a:p>
          <a:p>
            <a:pPr marL="733425" lvl="1" indent="-276225">
              <a:lnSpc>
                <a:spcPct val="93000"/>
              </a:lnSpc>
              <a:spcBef>
                <a:spcPts val="700"/>
              </a:spcBef>
              <a:buFont typeface="Arial"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AU" sz="2400" dirty="0">
                <a:solidFill>
                  <a:srgbClr val="000000"/>
                </a:solidFill>
              </a:rPr>
              <a:t>63 percent public APIs have a REST </a:t>
            </a:r>
            <a:r>
              <a:rPr lang="en-AU" sz="2400" i="1" dirty="0">
                <a:solidFill>
                  <a:srgbClr val="000000"/>
                </a:solidFill>
              </a:rPr>
              <a:t>like</a:t>
            </a:r>
            <a:r>
              <a:rPr lang="en-AU" sz="2400" dirty="0">
                <a:solidFill>
                  <a:srgbClr val="000000"/>
                </a:solidFill>
              </a:rPr>
              <a:t> interface </a:t>
            </a:r>
            <a:r>
              <a:rPr lang="en-GB" sz="1200" dirty="0">
                <a:solidFill>
                  <a:srgbClr val="000000"/>
                </a:solidFill>
              </a:rPr>
              <a:t>http://www.infoq.com/presentations/Open-API-John-Musser</a:t>
            </a:r>
            <a:endParaRPr lang="en-GB" sz="2400" dirty="0">
              <a:solidFill>
                <a:srgbClr val="000000"/>
              </a:solidFill>
            </a:endParaRPr>
          </a:p>
          <a:p>
            <a:pPr marL="333375" indent="-333375">
              <a:lnSpc>
                <a:spcPct val="93000"/>
              </a:lnSpc>
              <a:spcBef>
                <a:spcPts val="800"/>
              </a:spcBef>
              <a:buFont typeface="Arial"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GB" sz="2400" dirty="0">
                <a:solidFill>
                  <a:srgbClr val="000000"/>
                </a:solidFill>
              </a:rPr>
              <a:t>From Rich Internet Applications (RIAs)</a:t>
            </a:r>
            <a:r>
              <a:rPr lang="ar-SA" sz="2400" dirty="0">
                <a:solidFill>
                  <a:srgbClr val="000000"/>
                </a:solidFill>
                <a:cs typeface="Arial" charset="0"/>
              </a:rPr>
              <a:t>‏</a:t>
            </a:r>
            <a:endParaRPr lang="en-GB" sz="2400" dirty="0">
              <a:solidFill>
                <a:srgbClr val="000000"/>
              </a:solidFill>
            </a:endParaRPr>
          </a:p>
          <a:p>
            <a:pPr marL="733425" lvl="1" indent="-276225">
              <a:lnSpc>
                <a:spcPct val="93000"/>
              </a:lnSpc>
              <a:spcBef>
                <a:spcPts val="700"/>
              </a:spcBef>
              <a:buFont typeface="Arial"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GB" sz="2400">
                <a:solidFill>
                  <a:srgbClr val="000000"/>
                </a:solidFill>
              </a:rPr>
              <a:t>client </a:t>
            </a:r>
            <a:r>
              <a:rPr lang="en-GB" sz="2400" dirty="0">
                <a:solidFill>
                  <a:srgbClr val="000000"/>
                </a:solidFill>
              </a:rPr>
              <a:t>sends AJAX requests to a REST interface using a JavaScript library e.g. jQuery, Dojo (</a:t>
            </a:r>
            <a:r>
              <a:rPr lang="en-GB" sz="2400" dirty="0" err="1">
                <a:solidFill>
                  <a:srgbClr val="000000"/>
                </a:solidFill>
              </a:rPr>
              <a:t>JsonRestStore</a:t>
            </a:r>
            <a:r>
              <a:rPr lang="en-GB" sz="2400" dirty="0">
                <a:solidFill>
                  <a:srgbClr val="000000"/>
                </a:solidFill>
              </a:rPr>
              <a:t>) or a framework like JavaFX or Silverlight</a:t>
            </a:r>
          </a:p>
          <a:p>
            <a:pPr marL="733425" lvl="1" indent="-276225">
              <a:lnSpc>
                <a:spcPct val="93000"/>
              </a:lnSpc>
              <a:spcBef>
                <a:spcPts val="700"/>
              </a:spcBef>
              <a:buFont typeface="Arial"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GB" sz="2400" dirty="0">
                <a:solidFill>
                  <a:srgbClr val="000000"/>
                </a:solidFill>
              </a:rPr>
              <a:t>response (JSON, XML etc) is displayed on the client</a:t>
            </a:r>
          </a:p>
          <a:p>
            <a:pPr marL="1143000" lvl="2" indent="-228600">
              <a:lnSpc>
                <a:spcPct val="93000"/>
              </a:lnSpc>
              <a:spcBef>
                <a:spcPts val="600"/>
              </a:spcBef>
              <a:buFont typeface="Wingdings" charset="2"/>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endParaRPr lang="en-GB" sz="2400" dirty="0">
              <a:solidFill>
                <a:srgbClr val="000000"/>
              </a:solidFill>
            </a:endParaRPr>
          </a:p>
        </p:txBody>
      </p:sp>
      <p:sp>
        <p:nvSpPr>
          <p:cNvPr id="2" name="Espace réservé du numéro de diapositive 1"/>
          <p:cNvSpPr>
            <a:spLocks noGrp="1"/>
          </p:cNvSpPr>
          <p:nvPr>
            <p:ph type="sldNum" sz="quarter" idx="12"/>
          </p:nvPr>
        </p:nvSpPr>
        <p:spPr/>
        <p:txBody>
          <a:bodyPr/>
          <a:lstStyle/>
          <a:p>
            <a:fld id="{79E88437-7EE6-ED48-AB3C-19DA85FCB265}" type="slidenum">
              <a:rPr lang="en-US" smtClean="0"/>
              <a:pPr/>
              <a:t>44</a:t>
            </a:fld>
            <a:endParaRPr lang="en-US"/>
          </a:p>
        </p:txBody>
      </p:sp>
    </p:spTree>
    <p:extLst>
      <p:ext uri="{BB962C8B-B14F-4D97-AF65-F5344CB8AC3E}">
        <p14:creationId xmlns:p14="http://schemas.microsoft.com/office/powerpoint/2010/main" val="7071012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79E88437-7EE6-ED48-AB3C-19DA85FCB265}" type="slidenum">
              <a:rPr lang="en-US" smtClean="0"/>
              <a:pPr/>
              <a:t>45</a:t>
            </a:fld>
            <a:endParaRPr lang="en-US"/>
          </a:p>
        </p:txBody>
      </p:sp>
      <p:sp>
        <p:nvSpPr>
          <p:cNvPr id="12" name="Rectangle 6"/>
          <p:cNvSpPr>
            <a:spLocks noChangeArrowheads="1"/>
          </p:cNvSpPr>
          <p:nvPr/>
        </p:nvSpPr>
        <p:spPr bwMode="auto">
          <a:xfrm>
            <a:off x="1687485" y="2494492"/>
            <a:ext cx="8986058" cy="320596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b="0" i="0" u="none" strike="noStrike" cap="none" normalizeH="0" baseline="0" smtClean="0">
                <a:ln>
                  <a:noFill/>
                </a:ln>
                <a:solidFill>
                  <a:srgbClr val="333333"/>
                </a:solidFill>
                <a:effectLst/>
                <a:latin typeface="Monaco"/>
              </a:rPr>
              <a:t>I am getting frustrated by the number of people calling any HTTP-based interface a REST API. Today’s example is the SocialSite REST API. That is RPC. It screams RPC. There is so much coupling on display that it should be given an X rating. </a:t>
            </a:r>
            <a:r>
              <a:rPr kumimoji="0" lang="fr-FR" altLang="fr-FR" sz="2400" b="0" i="0" u="none" strike="noStrike" cap="none" normalizeH="0" baseline="0" smtClean="0">
                <a:ln>
                  <a:noFill/>
                </a:ln>
                <a:solidFill>
                  <a:schemeClr val="tx1"/>
                </a:solidFill>
                <a:effectLst/>
              </a:rPr>
              <a:t/>
            </a:r>
            <a:br>
              <a:rPr kumimoji="0" lang="fr-FR" altLang="fr-FR" sz="2400" b="0" i="0" u="none" strike="noStrike" cap="none" normalizeH="0" baseline="0" smtClean="0">
                <a:ln>
                  <a:noFill/>
                </a:ln>
                <a:solidFill>
                  <a:schemeClr val="tx1"/>
                </a:solidFill>
                <a:effectLst/>
              </a:rPr>
            </a:br>
            <a:endParaRPr kumimoji="0" lang="fr-FR" altLang="fr-FR" sz="6000" b="0" i="0" u="none" strike="noStrike" cap="none" normalizeH="0" baseline="0" smtClean="0">
              <a:ln>
                <a:noFill/>
              </a:ln>
              <a:solidFill>
                <a:schemeClr val="tx1"/>
              </a:solidFill>
              <a:effectLst/>
              <a:latin typeface="Arial" panose="020B0604020202020204" pitchFamily="34" charset="0"/>
            </a:endParaRPr>
          </a:p>
        </p:txBody>
      </p:sp>
      <p:sp>
        <p:nvSpPr>
          <p:cNvPr id="13" name="Rectangle 12"/>
          <p:cNvSpPr/>
          <p:nvPr/>
        </p:nvSpPr>
        <p:spPr>
          <a:xfrm>
            <a:off x="7391962" y="5331125"/>
            <a:ext cx="1531188" cy="369332"/>
          </a:xfrm>
          <a:prstGeom prst="rect">
            <a:avLst/>
          </a:prstGeom>
        </p:spPr>
        <p:txBody>
          <a:bodyPr wrap="none">
            <a:spAutoFit/>
          </a:bodyPr>
          <a:lstStyle/>
          <a:p>
            <a:r>
              <a:rPr lang="fr-FR">
                <a:solidFill>
                  <a:srgbClr val="34302D"/>
                </a:solidFill>
                <a:latin typeface="varela round"/>
              </a:rPr>
              <a:t>Roy Fielding </a:t>
            </a:r>
            <a:endParaRPr lang="fr-FR"/>
          </a:p>
        </p:txBody>
      </p:sp>
    </p:spTree>
    <p:extLst>
      <p:ext uri="{BB962C8B-B14F-4D97-AF65-F5344CB8AC3E}">
        <p14:creationId xmlns:p14="http://schemas.microsoft.com/office/powerpoint/2010/main" val="42292583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1981200" y="274639"/>
            <a:ext cx="8224838"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9pPr>
          </a:lstStyle>
          <a:p>
            <a:pPr algn="ctr" eaLnBrk="1" hangingPunct="1">
              <a:lnSpc>
                <a:spcPct val="81000"/>
              </a:lnSpc>
            </a:pPr>
            <a:r>
              <a:rPr lang="en-GB" altLang="en-US" sz="4400">
                <a:solidFill>
                  <a:srgbClr val="000000"/>
                </a:solidFill>
              </a:rPr>
              <a:t>The REST Constraints cont.</a:t>
            </a:r>
          </a:p>
        </p:txBody>
      </p:sp>
      <p:sp>
        <p:nvSpPr>
          <p:cNvPr id="7171" name="Text Box 2"/>
          <p:cNvSpPr txBox="1">
            <a:spLocks noChangeArrowheads="1"/>
          </p:cNvSpPr>
          <p:nvPr/>
        </p:nvSpPr>
        <p:spPr bwMode="auto">
          <a:xfrm>
            <a:off x="1981200" y="1357314"/>
            <a:ext cx="8224838" cy="5400675"/>
          </a:xfrm>
          <a:prstGeom prst="rect">
            <a:avLst/>
          </a:prstGeom>
          <a:noFill/>
          <a:ln w="9525">
            <a:noFill/>
            <a:round/>
            <a:headEnd/>
            <a:tailEnd/>
          </a:ln>
        </p:spPr>
        <p:txBody>
          <a:bodyPr lIns="90000" tIns="46800" rIns="90000" bIns="46800"/>
          <a:lstStyle/>
          <a:p>
            <a:pPr marL="333375" indent="-333375">
              <a:lnSpc>
                <a:spcPct val="81000"/>
              </a:lnSpc>
              <a:spcBef>
                <a:spcPts val="800"/>
              </a:spcBef>
              <a:buFont typeface="Arial" pitchFamily="34"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endParaRPr lang="en-GB" sz="2400" dirty="0">
              <a:solidFill>
                <a:srgbClr val="000000"/>
              </a:solidFill>
              <a:latin typeface="Calibri" pitchFamily="32" charset="0"/>
            </a:endParaRPr>
          </a:p>
          <a:p>
            <a:pPr marL="333375" indent="-333375">
              <a:lnSpc>
                <a:spcPct val="81000"/>
              </a:lnSpc>
              <a:spcBef>
                <a:spcPts val="800"/>
              </a:spcBef>
              <a:buFont typeface="Arial" pitchFamily="34"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GB" sz="2400" dirty="0">
                <a:solidFill>
                  <a:srgbClr val="000000"/>
                </a:solidFill>
                <a:latin typeface="Calibri" pitchFamily="32" charset="0"/>
              </a:rPr>
              <a:t>The Uniform interface is</a:t>
            </a:r>
          </a:p>
          <a:p>
            <a:pPr marL="733425" lvl="1" indent="-276225">
              <a:lnSpc>
                <a:spcPct val="93000"/>
              </a:lnSpc>
              <a:spcBef>
                <a:spcPts val="700"/>
              </a:spcBef>
              <a:buFont typeface="Arial"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endParaRPr lang="en-GB" sz="2400" dirty="0">
              <a:solidFill>
                <a:srgbClr val="000000"/>
              </a:solidFill>
              <a:latin typeface="Calibri" pitchFamily="32" charset="0"/>
            </a:endParaRPr>
          </a:p>
          <a:p>
            <a:pPr marL="733425" lvl="1" indent="-276225">
              <a:lnSpc>
                <a:spcPct val="93000"/>
              </a:lnSpc>
              <a:spcBef>
                <a:spcPts val="700"/>
              </a:spcBef>
              <a:buFont typeface="Arial"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GB" sz="2400" dirty="0">
                <a:solidFill>
                  <a:srgbClr val="000000"/>
                </a:solidFill>
                <a:latin typeface="Calibri" pitchFamily="32" charset="0"/>
              </a:rPr>
              <a:t>composed of four constraints: </a:t>
            </a:r>
          </a:p>
          <a:p>
            <a:pPr marL="1190625" lvl="2" indent="-276225">
              <a:lnSpc>
                <a:spcPct val="93000"/>
              </a:lnSpc>
              <a:spcBef>
                <a:spcPts val="700"/>
              </a:spcBef>
              <a:buFont typeface="Wingdings" pitchFamily="2" charset="2"/>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AU" sz="2400" dirty="0">
                <a:solidFill>
                  <a:srgbClr val="000000"/>
                </a:solidFill>
                <a:latin typeface="Calibri" pitchFamily="32" charset="0"/>
              </a:rPr>
              <a:t>identification of resources</a:t>
            </a:r>
          </a:p>
          <a:p>
            <a:pPr marL="1190625" lvl="2" indent="-276225">
              <a:lnSpc>
                <a:spcPct val="93000"/>
              </a:lnSpc>
              <a:spcBef>
                <a:spcPts val="700"/>
              </a:spcBef>
              <a:buFont typeface="Wingdings" pitchFamily="2" charset="2"/>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AU" sz="2400" dirty="0">
                <a:solidFill>
                  <a:srgbClr val="000000"/>
                </a:solidFill>
                <a:latin typeface="Calibri" pitchFamily="32" charset="0"/>
              </a:rPr>
              <a:t>manipulation of resources through representations</a:t>
            </a:r>
          </a:p>
          <a:p>
            <a:pPr marL="1190625" lvl="2" indent="-276225">
              <a:lnSpc>
                <a:spcPct val="93000"/>
              </a:lnSpc>
              <a:spcBef>
                <a:spcPts val="700"/>
              </a:spcBef>
              <a:buFont typeface="Wingdings" pitchFamily="2" charset="2"/>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AU" sz="2400" dirty="0">
                <a:solidFill>
                  <a:srgbClr val="000000"/>
                </a:solidFill>
                <a:latin typeface="Calibri" pitchFamily="32" charset="0"/>
              </a:rPr>
              <a:t> self-descriptive messages – meta data &amp; control data</a:t>
            </a:r>
          </a:p>
          <a:p>
            <a:pPr marL="1190625" lvl="2" indent="-276225">
              <a:lnSpc>
                <a:spcPct val="93000"/>
              </a:lnSpc>
              <a:spcBef>
                <a:spcPts val="700"/>
              </a:spcBef>
              <a:buFont typeface="Wingdings" pitchFamily="2" charset="2"/>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r>
              <a:rPr lang="en-AU" sz="2400" dirty="0">
                <a:solidFill>
                  <a:srgbClr val="000000"/>
                </a:solidFill>
                <a:latin typeface="Calibri" pitchFamily="32" charset="0"/>
              </a:rPr>
              <a:t>hypermedia as the engine of application state - </a:t>
            </a:r>
            <a:r>
              <a:rPr lang="en-AU" sz="2000" dirty="0">
                <a:solidFill>
                  <a:srgbClr val="000000"/>
                </a:solidFill>
                <a:latin typeface="Book Antiqua" pitchFamily="18" charset="0"/>
              </a:rPr>
              <a:t>“the hypertext constraint”</a:t>
            </a:r>
            <a:r>
              <a:rPr lang="en-AU" sz="2400" dirty="0">
                <a:solidFill>
                  <a:srgbClr val="000000"/>
                </a:solidFill>
                <a:latin typeface="Book Antiqua" pitchFamily="18" charset="0"/>
              </a:rPr>
              <a:t>, </a:t>
            </a:r>
            <a:r>
              <a:rPr lang="en-AU" sz="2400" dirty="0">
                <a:solidFill>
                  <a:srgbClr val="000000"/>
                </a:solidFill>
                <a:latin typeface="Calibri" pitchFamily="32" charset="0"/>
              </a:rPr>
              <a:t>i.e. links in the data for navigation through the application. This is one of the most important constraints</a:t>
            </a:r>
            <a:endParaRPr lang="en-GB" sz="2400" dirty="0">
              <a:solidFill>
                <a:srgbClr val="000000"/>
              </a:solidFill>
              <a:latin typeface="Calibri" pitchFamily="32" charset="0"/>
            </a:endParaRPr>
          </a:p>
          <a:p>
            <a:pPr marL="333375" indent="-333375">
              <a:lnSpc>
                <a:spcPct val="93000"/>
              </a:lnSpc>
              <a:spcBef>
                <a:spcPts val="800"/>
              </a:spcBef>
              <a:buFont typeface="Arial" charset="0"/>
              <a:buChar char="•"/>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endParaRPr lang="en-GB" sz="2400" dirty="0">
              <a:solidFill>
                <a:srgbClr val="000000"/>
              </a:solidFill>
              <a:latin typeface="Calibri" pitchFamily="32" charset="0"/>
            </a:endParaRPr>
          </a:p>
          <a:p>
            <a:pPr marL="276225" indent="-276225">
              <a:lnSpc>
                <a:spcPct val="81000"/>
              </a:lnSpc>
              <a:spcBef>
                <a:spcPts val="700"/>
              </a:spcBef>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endParaRPr lang="en-GB" sz="2400" dirty="0">
              <a:solidFill>
                <a:srgbClr val="000000"/>
              </a:solidFill>
              <a:latin typeface="Calibri" pitchFamily="32" charset="0"/>
            </a:endParaRPr>
          </a:p>
          <a:p>
            <a:pPr marL="733425" lvl="1" indent="-276225">
              <a:lnSpc>
                <a:spcPct val="81000"/>
              </a:lnSpc>
              <a:spcBef>
                <a:spcPts val="700"/>
              </a:spcBef>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endParaRPr lang="en-GB" sz="2800" dirty="0">
              <a:solidFill>
                <a:srgbClr val="000000"/>
              </a:solidFill>
              <a:latin typeface="Calibri" pitchFamily="32" charset="0"/>
            </a:endParaRPr>
          </a:p>
          <a:p>
            <a:pPr marL="333375" indent="-333375">
              <a:lnSpc>
                <a:spcPct val="81000"/>
              </a:lnSpc>
              <a:spcBef>
                <a:spcPts val="800"/>
              </a:spcBef>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pPr>
            <a:endParaRPr lang="en-GB" sz="2800" dirty="0">
              <a:solidFill>
                <a:srgbClr val="000000"/>
              </a:solidFill>
              <a:latin typeface="Calibri" pitchFamily="32" charset="0"/>
            </a:endParaRPr>
          </a:p>
        </p:txBody>
      </p:sp>
      <p:sp>
        <p:nvSpPr>
          <p:cNvPr id="2" name="Espace réservé du numéro de diapositive 1"/>
          <p:cNvSpPr>
            <a:spLocks noGrp="1"/>
          </p:cNvSpPr>
          <p:nvPr>
            <p:ph type="sldNum" sz="quarter" idx="12"/>
          </p:nvPr>
        </p:nvSpPr>
        <p:spPr/>
        <p:txBody>
          <a:bodyPr/>
          <a:lstStyle/>
          <a:p>
            <a:fld id="{79E88437-7EE6-ED48-AB3C-19DA85FCB265}" type="slidenum">
              <a:rPr lang="en-US" smtClean="0"/>
              <a:pPr/>
              <a:t>46</a:t>
            </a:fld>
            <a:endParaRPr lang="en-US"/>
          </a:p>
        </p:txBody>
      </p:sp>
    </p:spTree>
    <p:extLst>
      <p:ext uri="{BB962C8B-B14F-4D97-AF65-F5344CB8AC3E}">
        <p14:creationId xmlns:p14="http://schemas.microsoft.com/office/powerpoint/2010/main" val="35391333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981200" y="254001"/>
            <a:ext cx="8224838"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9pPr>
          </a:lstStyle>
          <a:p>
            <a:pPr algn="ctr" eaLnBrk="1" hangingPunct="1">
              <a:lnSpc>
                <a:spcPct val="81000"/>
              </a:lnSpc>
            </a:pPr>
            <a:r>
              <a:rPr lang="en-GB" altLang="en-US" sz="4400">
                <a:solidFill>
                  <a:srgbClr val="000000"/>
                </a:solidFill>
              </a:rPr>
              <a:t>Web uniform interface semantics</a:t>
            </a:r>
          </a:p>
        </p:txBody>
      </p:sp>
      <p:sp>
        <p:nvSpPr>
          <p:cNvPr id="11267" name="Text Box 2"/>
          <p:cNvSpPr txBox="1">
            <a:spLocks noChangeArrowheads="1"/>
          </p:cNvSpPr>
          <p:nvPr/>
        </p:nvSpPr>
        <p:spPr bwMode="auto">
          <a:xfrm>
            <a:off x="1981200" y="1600201"/>
            <a:ext cx="8224838"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3375" indent="-333375"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1pPr>
            <a:lvl2pPr marL="733425" indent="-276225"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2pPr>
            <a:lvl3pPr marL="1143000" indent="-228600"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3pPr>
            <a:lvl4pPr marL="1600200" indent="-228600"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4pPr>
            <a:lvl5pPr marL="2057400" indent="-228600"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9pPr>
          </a:lstStyle>
          <a:p>
            <a:pPr eaLnBrk="1" hangingPunct="1">
              <a:lnSpc>
                <a:spcPct val="81000"/>
              </a:lnSpc>
              <a:spcBef>
                <a:spcPts val="800"/>
              </a:spcBef>
              <a:buFont typeface="Arial" charset="0"/>
              <a:buChar char="•"/>
            </a:pPr>
            <a:r>
              <a:rPr lang="en-GB" altLang="en-US" sz="2400">
                <a:solidFill>
                  <a:srgbClr val="000000"/>
                </a:solidFill>
              </a:rPr>
              <a:t>RFC2616 specifies HTTP intended method behaviour and semantics for common HTTP methods</a:t>
            </a:r>
          </a:p>
          <a:p>
            <a:pPr eaLnBrk="1" hangingPunct="1">
              <a:lnSpc>
                <a:spcPct val="81000"/>
              </a:lnSpc>
              <a:spcBef>
                <a:spcPts val="800"/>
              </a:spcBef>
            </a:pPr>
            <a:endParaRPr lang="en-GB" altLang="en-US" sz="2400">
              <a:solidFill>
                <a:srgbClr val="000000"/>
              </a:solidFill>
            </a:endParaRPr>
          </a:p>
          <a:p>
            <a:pPr eaLnBrk="1" hangingPunct="1">
              <a:lnSpc>
                <a:spcPct val="81000"/>
              </a:lnSpc>
              <a:spcBef>
                <a:spcPts val="800"/>
              </a:spcBef>
            </a:pPr>
            <a:endParaRPr lang="en-GB" altLang="en-US" sz="2400">
              <a:solidFill>
                <a:srgbClr val="000000"/>
              </a:solidFill>
            </a:endParaRPr>
          </a:p>
          <a:p>
            <a:pPr eaLnBrk="1" hangingPunct="1">
              <a:lnSpc>
                <a:spcPct val="81000"/>
              </a:lnSpc>
              <a:spcBef>
                <a:spcPts val="800"/>
              </a:spcBef>
            </a:pPr>
            <a:endParaRPr lang="en-GB" altLang="en-US" sz="2400">
              <a:solidFill>
                <a:srgbClr val="000000"/>
              </a:solidFill>
            </a:endParaRPr>
          </a:p>
          <a:p>
            <a:pPr eaLnBrk="1" hangingPunct="1">
              <a:lnSpc>
                <a:spcPct val="81000"/>
              </a:lnSpc>
              <a:spcBef>
                <a:spcPts val="800"/>
              </a:spcBef>
            </a:pPr>
            <a:endParaRPr lang="en-GB" altLang="en-US" sz="2400">
              <a:solidFill>
                <a:srgbClr val="000000"/>
              </a:solidFill>
            </a:endParaRPr>
          </a:p>
          <a:p>
            <a:pPr eaLnBrk="1" hangingPunct="1">
              <a:lnSpc>
                <a:spcPct val="81000"/>
              </a:lnSpc>
              <a:spcBef>
                <a:spcPts val="800"/>
              </a:spcBef>
            </a:pPr>
            <a:endParaRPr lang="en-GB" altLang="en-US" sz="2400">
              <a:solidFill>
                <a:srgbClr val="000000"/>
              </a:solidFill>
            </a:endParaRPr>
          </a:p>
          <a:p>
            <a:pPr eaLnBrk="1" hangingPunct="1">
              <a:lnSpc>
                <a:spcPct val="81000"/>
              </a:lnSpc>
              <a:spcBef>
                <a:spcPts val="800"/>
              </a:spcBef>
            </a:pPr>
            <a:endParaRPr lang="en-GB" altLang="en-US" sz="2400">
              <a:solidFill>
                <a:srgbClr val="000000"/>
              </a:solidFill>
            </a:endParaRPr>
          </a:p>
          <a:p>
            <a:pPr eaLnBrk="1" hangingPunct="1">
              <a:lnSpc>
                <a:spcPct val="81000"/>
              </a:lnSpc>
              <a:spcBef>
                <a:spcPts val="800"/>
              </a:spcBef>
            </a:pPr>
            <a:endParaRPr lang="en-GB" altLang="en-US" sz="2400">
              <a:solidFill>
                <a:srgbClr val="000000"/>
              </a:solidFill>
            </a:endParaRPr>
          </a:p>
          <a:p>
            <a:pPr eaLnBrk="1" hangingPunct="1">
              <a:lnSpc>
                <a:spcPct val="81000"/>
              </a:lnSpc>
              <a:spcBef>
                <a:spcPts val="800"/>
              </a:spcBef>
              <a:buFont typeface="Arial" charset="0"/>
              <a:buChar char="•"/>
            </a:pPr>
            <a:r>
              <a:rPr lang="en-GB" altLang="en-US" sz="2400">
                <a:solidFill>
                  <a:srgbClr val="000000"/>
                </a:solidFill>
              </a:rPr>
              <a:t>Safe: no side-effects, e.g. does not change resource</a:t>
            </a:r>
          </a:p>
          <a:p>
            <a:pPr eaLnBrk="1" hangingPunct="1">
              <a:lnSpc>
                <a:spcPct val="81000"/>
              </a:lnSpc>
              <a:spcBef>
                <a:spcPts val="800"/>
              </a:spcBef>
              <a:buFont typeface="Arial" charset="0"/>
              <a:buChar char="•"/>
            </a:pPr>
            <a:r>
              <a:rPr lang="en-GB" altLang="en-US" sz="2400">
                <a:solidFill>
                  <a:srgbClr val="000000"/>
                </a:solidFill>
              </a:rPr>
              <a:t>Idempotent: </a:t>
            </a:r>
            <a:r>
              <a:rPr lang="en-GB" altLang="en-US" sz="2000">
                <a:solidFill>
                  <a:srgbClr val="000000"/>
                </a:solidFill>
                <a:latin typeface="Book Antiqua" pitchFamily="18" charset="0"/>
              </a:rPr>
              <a:t>“the side-effects of N &gt; 0 identical requests is the same as for a single request”</a:t>
            </a:r>
          </a:p>
          <a:p>
            <a:pPr lvl="1" eaLnBrk="1" hangingPunct="1">
              <a:lnSpc>
                <a:spcPct val="81000"/>
              </a:lnSpc>
              <a:spcBef>
                <a:spcPts val="700"/>
              </a:spcBef>
            </a:pPr>
            <a:endParaRPr lang="en-GB" altLang="en-US" sz="2400">
              <a:solidFill>
                <a:srgbClr val="000000"/>
              </a:solidFill>
            </a:endParaRPr>
          </a:p>
        </p:txBody>
      </p:sp>
      <p:graphicFrame>
        <p:nvGraphicFramePr>
          <p:cNvPr id="42" name="Table 41"/>
          <p:cNvGraphicFramePr>
            <a:graphicFrameLocks noGrp="1"/>
          </p:cNvGraphicFramePr>
          <p:nvPr/>
        </p:nvGraphicFramePr>
        <p:xfrm>
          <a:off x="2238376" y="2357439"/>
          <a:ext cx="7715251" cy="2330559"/>
        </p:xfrm>
        <a:graphic>
          <a:graphicData uri="http://schemas.openxmlformats.org/drawingml/2006/table">
            <a:tbl>
              <a:tblPr firstRow="1" bandRow="1">
                <a:tableStyleId>{5C22544A-7EE6-4342-B048-85BDC9FD1C3A}</a:tableStyleId>
              </a:tblPr>
              <a:tblGrid>
                <a:gridCol w="1214438">
                  <a:extLst>
                    <a:ext uri="{9D8B030D-6E8A-4147-A177-3AD203B41FA5}">
                      <a16:colId xmlns:a16="http://schemas.microsoft.com/office/drawing/2014/main" val="20000"/>
                    </a:ext>
                  </a:extLst>
                </a:gridCol>
                <a:gridCol w="4357688">
                  <a:extLst>
                    <a:ext uri="{9D8B030D-6E8A-4147-A177-3AD203B41FA5}">
                      <a16:colId xmlns:a16="http://schemas.microsoft.com/office/drawing/2014/main" val="20001"/>
                    </a:ext>
                  </a:extLst>
                </a:gridCol>
                <a:gridCol w="785813">
                  <a:extLst>
                    <a:ext uri="{9D8B030D-6E8A-4147-A177-3AD203B41FA5}">
                      <a16:colId xmlns:a16="http://schemas.microsoft.com/office/drawing/2014/main" val="20002"/>
                    </a:ext>
                  </a:extLst>
                </a:gridCol>
                <a:gridCol w="1357312">
                  <a:extLst>
                    <a:ext uri="{9D8B030D-6E8A-4147-A177-3AD203B41FA5}">
                      <a16:colId xmlns:a16="http://schemas.microsoft.com/office/drawing/2014/main" val="20003"/>
                    </a:ext>
                  </a:extLst>
                </a:gridCol>
              </a:tblGrid>
              <a:tr h="428544">
                <a:tc>
                  <a:txBody>
                    <a:bodyPr/>
                    <a:lstStyle/>
                    <a:p>
                      <a:r>
                        <a:rPr lang="en-AU" sz="1800" baseline="0" dirty="0" smtClean="0"/>
                        <a:t>Method  </a:t>
                      </a:r>
                    </a:p>
                  </a:txBody>
                  <a:tcPr marL="91439" marR="91439" marT="45711" marB="45711"/>
                </a:tc>
                <a:tc>
                  <a:txBody>
                    <a:bodyPr/>
                    <a:lstStyle/>
                    <a:p>
                      <a:r>
                        <a:rPr lang="en-AU" sz="1800" dirty="0" smtClean="0"/>
                        <a:t>Operation</a:t>
                      </a:r>
                      <a:r>
                        <a:rPr lang="en-AU" sz="1800" baseline="0" dirty="0" smtClean="0"/>
                        <a:t> </a:t>
                      </a:r>
                      <a:r>
                        <a:rPr lang="en-AU" sz="1800" dirty="0" smtClean="0"/>
                        <a:t>on</a:t>
                      </a:r>
                      <a:r>
                        <a:rPr lang="en-AU" sz="1800" baseline="0" dirty="0" smtClean="0"/>
                        <a:t> the resource</a:t>
                      </a:r>
                      <a:endParaRPr lang="en-AU" sz="1800" dirty="0"/>
                    </a:p>
                  </a:txBody>
                  <a:tcPr marL="91439" marR="91439" marT="45711" marB="45711"/>
                </a:tc>
                <a:tc>
                  <a:txBody>
                    <a:bodyPr/>
                    <a:lstStyle/>
                    <a:p>
                      <a:r>
                        <a:rPr lang="en-AU" sz="1800" dirty="0" smtClean="0"/>
                        <a:t>Safe</a:t>
                      </a:r>
                    </a:p>
                  </a:txBody>
                  <a:tcPr marL="91439" marR="91439" marT="45711" marB="45711"/>
                </a:tc>
                <a:tc>
                  <a:txBody>
                    <a:bodyPr/>
                    <a:lstStyle/>
                    <a:p>
                      <a:r>
                        <a:rPr lang="en-AU" sz="1800" dirty="0" smtClean="0"/>
                        <a:t>Idempotent</a:t>
                      </a:r>
                    </a:p>
                  </a:txBody>
                  <a:tcPr marL="91439" marR="91439" marT="45711" marB="45711"/>
                </a:tc>
                <a:extLst>
                  <a:ext uri="{0D108BD9-81ED-4DB2-BD59-A6C34878D82A}">
                    <a16:rowId xmlns:a16="http://schemas.microsoft.com/office/drawing/2014/main" val="10000"/>
                  </a:ext>
                </a:extLst>
              </a:tr>
              <a:tr h="426116">
                <a:tc>
                  <a:txBody>
                    <a:bodyPr/>
                    <a:lstStyle/>
                    <a:p>
                      <a:r>
                        <a:rPr lang="en-AU" sz="1800" dirty="0" smtClean="0"/>
                        <a:t>POST </a:t>
                      </a:r>
                      <a:r>
                        <a:rPr lang="en-AU" sz="1800" baseline="0" dirty="0" smtClean="0"/>
                        <a:t>    </a:t>
                      </a:r>
                    </a:p>
                  </a:txBody>
                  <a:tcPr marL="91439" marR="91439" marT="45711" marB="45711"/>
                </a:tc>
                <a:tc>
                  <a:txBody>
                    <a:bodyPr/>
                    <a:lstStyle/>
                    <a:p>
                      <a:r>
                        <a:rPr lang="en-AU" sz="1800" dirty="0" smtClean="0"/>
                        <a:t>create a new resource as subordinate</a:t>
                      </a:r>
                      <a:r>
                        <a:rPr lang="en-AU" sz="1800" baseline="0" dirty="0" smtClean="0"/>
                        <a:t>  </a:t>
                      </a:r>
                      <a:endParaRPr lang="en-AU" sz="1800" dirty="0"/>
                    </a:p>
                  </a:txBody>
                  <a:tcPr marL="91439" marR="91439" marT="45711" marB="45711"/>
                </a:tc>
                <a:tc>
                  <a:txBody>
                    <a:bodyPr/>
                    <a:lstStyle/>
                    <a:p>
                      <a:r>
                        <a:rPr lang="en-AU" sz="1800" dirty="0" smtClean="0"/>
                        <a:t>No</a:t>
                      </a:r>
                      <a:endParaRPr lang="en-AU" sz="1800" dirty="0"/>
                    </a:p>
                  </a:txBody>
                  <a:tcPr marL="91439" marR="91439" marT="45711" marB="45711"/>
                </a:tc>
                <a:tc>
                  <a:txBody>
                    <a:bodyPr/>
                    <a:lstStyle/>
                    <a:p>
                      <a:r>
                        <a:rPr lang="en-AU" sz="1800" dirty="0" smtClean="0"/>
                        <a:t>No</a:t>
                      </a:r>
                      <a:endParaRPr lang="en-AU" sz="1800" dirty="0"/>
                    </a:p>
                  </a:txBody>
                  <a:tcPr marL="91439" marR="91439" marT="45711" marB="45711"/>
                </a:tc>
                <a:extLst>
                  <a:ext uri="{0D108BD9-81ED-4DB2-BD59-A6C34878D82A}">
                    <a16:rowId xmlns:a16="http://schemas.microsoft.com/office/drawing/2014/main" val="10001"/>
                  </a:ext>
                </a:extLst>
              </a:tr>
              <a:tr h="409721">
                <a:tc>
                  <a:txBody>
                    <a:bodyPr/>
                    <a:lstStyle/>
                    <a:p>
                      <a:r>
                        <a:rPr lang="en-AU" sz="1800" dirty="0" smtClean="0"/>
                        <a:t>GET</a:t>
                      </a:r>
                      <a:r>
                        <a:rPr lang="en-AU" sz="1800" baseline="0" dirty="0" smtClean="0"/>
                        <a:t>       </a:t>
                      </a:r>
                    </a:p>
                  </a:txBody>
                  <a:tcPr marL="91439" marR="91439" marT="45711" marB="457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800" dirty="0" smtClean="0"/>
                        <a:t>retrieve a resource representation</a:t>
                      </a:r>
                    </a:p>
                  </a:txBody>
                  <a:tcPr marL="91439" marR="91439" marT="45711" marB="45711"/>
                </a:tc>
                <a:tc>
                  <a:txBody>
                    <a:bodyPr/>
                    <a:lstStyle/>
                    <a:p>
                      <a:r>
                        <a:rPr lang="en-AU" sz="1800" dirty="0" smtClean="0"/>
                        <a:t>Yes</a:t>
                      </a:r>
                      <a:endParaRPr lang="en-AU" sz="1800" dirty="0"/>
                    </a:p>
                  </a:txBody>
                  <a:tcPr marL="91439" marR="91439" marT="45711" marB="45711"/>
                </a:tc>
                <a:tc>
                  <a:txBody>
                    <a:bodyPr/>
                    <a:lstStyle/>
                    <a:p>
                      <a:r>
                        <a:rPr lang="en-AU" sz="1800" dirty="0" smtClean="0"/>
                        <a:t>Yes</a:t>
                      </a:r>
                      <a:endParaRPr lang="en-AU" sz="1800" dirty="0"/>
                    </a:p>
                  </a:txBody>
                  <a:tcPr marL="91439" marR="91439" marT="45711" marB="45711"/>
                </a:tc>
                <a:extLst>
                  <a:ext uri="{0D108BD9-81ED-4DB2-BD59-A6C34878D82A}">
                    <a16:rowId xmlns:a16="http://schemas.microsoft.com/office/drawing/2014/main" val="10002"/>
                  </a:ext>
                </a:extLst>
              </a:tr>
              <a:tr h="639953">
                <a:tc>
                  <a:txBody>
                    <a:bodyPr/>
                    <a:lstStyle/>
                    <a:p>
                      <a:r>
                        <a:rPr lang="en-AU" sz="1800" dirty="0" smtClean="0"/>
                        <a:t>PUT</a:t>
                      </a:r>
                      <a:endParaRPr lang="en-AU" sz="1800" dirty="0"/>
                    </a:p>
                  </a:txBody>
                  <a:tcPr marL="91439" marR="91439" marT="45711" marB="45711"/>
                </a:tc>
                <a:tc>
                  <a:txBody>
                    <a:bodyPr/>
                    <a:lstStyle/>
                    <a:p>
                      <a:r>
                        <a:rPr lang="en-AU" sz="1800" dirty="0" smtClean="0"/>
                        <a:t>modify</a:t>
                      </a:r>
                      <a:r>
                        <a:rPr lang="en-AU" sz="1800" baseline="0" dirty="0" smtClean="0"/>
                        <a:t> (update)</a:t>
                      </a:r>
                      <a:r>
                        <a:rPr lang="en-AU" sz="1800" dirty="0" smtClean="0"/>
                        <a:t> a resource </a:t>
                      </a:r>
                      <a:r>
                        <a:rPr lang="en-AU" sz="1800" i="1" dirty="0" smtClean="0"/>
                        <a:t>or</a:t>
                      </a:r>
                      <a:r>
                        <a:rPr lang="en-AU" sz="1800" baseline="0" dirty="0" smtClean="0"/>
                        <a:t> </a:t>
                      </a:r>
                    </a:p>
                    <a:p>
                      <a:r>
                        <a:rPr lang="en-AU" sz="1800" dirty="0" smtClean="0"/>
                        <a:t>create a resource</a:t>
                      </a:r>
                      <a:r>
                        <a:rPr lang="en-AU" sz="1800" baseline="0" dirty="0" smtClean="0"/>
                        <a:t> at the id</a:t>
                      </a:r>
                      <a:r>
                        <a:rPr lang="en-AU" sz="1800" dirty="0" smtClean="0"/>
                        <a:t> </a:t>
                      </a:r>
                      <a:endParaRPr lang="en-AU" sz="1800" dirty="0"/>
                    </a:p>
                  </a:txBody>
                  <a:tcPr marL="91439" marR="91439" marT="45711" marB="45711"/>
                </a:tc>
                <a:tc>
                  <a:txBody>
                    <a:bodyPr/>
                    <a:lstStyle/>
                    <a:p>
                      <a:r>
                        <a:rPr lang="en-AU" sz="1800" dirty="0" smtClean="0"/>
                        <a:t>No</a:t>
                      </a:r>
                      <a:endParaRPr lang="en-AU" sz="1800" dirty="0"/>
                    </a:p>
                  </a:txBody>
                  <a:tcPr marL="91439" marR="91439" marT="45711" marB="45711"/>
                </a:tc>
                <a:tc>
                  <a:txBody>
                    <a:bodyPr/>
                    <a:lstStyle/>
                    <a:p>
                      <a:r>
                        <a:rPr lang="en-AU" sz="1800" dirty="0" smtClean="0"/>
                        <a:t>Yes</a:t>
                      </a:r>
                      <a:endParaRPr lang="en-AU" sz="1800" dirty="0"/>
                    </a:p>
                  </a:txBody>
                  <a:tcPr marL="91439" marR="91439" marT="45711" marB="45711"/>
                </a:tc>
                <a:extLst>
                  <a:ext uri="{0D108BD9-81ED-4DB2-BD59-A6C34878D82A}">
                    <a16:rowId xmlns:a16="http://schemas.microsoft.com/office/drawing/2014/main" val="10003"/>
                  </a:ext>
                </a:extLst>
              </a:tr>
              <a:tr h="426116">
                <a:tc>
                  <a:txBody>
                    <a:bodyPr/>
                    <a:lstStyle/>
                    <a:p>
                      <a:r>
                        <a:rPr lang="en-AU" sz="1800" dirty="0" smtClean="0"/>
                        <a:t>DELETE</a:t>
                      </a:r>
                      <a:endParaRPr lang="en-AU" sz="1800" dirty="0"/>
                    </a:p>
                  </a:txBody>
                  <a:tcPr marL="91439" marR="91439" marT="45711" marB="45711"/>
                </a:tc>
                <a:tc>
                  <a:txBody>
                    <a:bodyPr/>
                    <a:lstStyle/>
                    <a:p>
                      <a:r>
                        <a:rPr lang="en-AU" sz="1800" dirty="0" smtClean="0"/>
                        <a:t>delete a resource</a:t>
                      </a:r>
                      <a:endParaRPr lang="en-AU" sz="1800" dirty="0"/>
                    </a:p>
                  </a:txBody>
                  <a:tcPr marL="91439" marR="91439" marT="45711" marB="45711"/>
                </a:tc>
                <a:tc>
                  <a:txBody>
                    <a:bodyPr/>
                    <a:lstStyle/>
                    <a:p>
                      <a:r>
                        <a:rPr lang="en-AU" sz="1800" dirty="0" smtClean="0"/>
                        <a:t>No</a:t>
                      </a:r>
                      <a:endParaRPr lang="en-AU" sz="1800" dirty="0"/>
                    </a:p>
                  </a:txBody>
                  <a:tcPr marL="91439" marR="91439" marT="45711" marB="45711"/>
                </a:tc>
                <a:tc>
                  <a:txBody>
                    <a:bodyPr/>
                    <a:lstStyle/>
                    <a:p>
                      <a:r>
                        <a:rPr lang="en-AU" sz="1800" dirty="0" smtClean="0"/>
                        <a:t>Yes</a:t>
                      </a:r>
                      <a:endParaRPr lang="en-AU" sz="1800" dirty="0"/>
                    </a:p>
                  </a:txBody>
                  <a:tcPr marL="91439" marR="91439" marT="45711" marB="45711"/>
                </a:tc>
                <a:extLst>
                  <a:ext uri="{0D108BD9-81ED-4DB2-BD59-A6C34878D82A}">
                    <a16:rowId xmlns:a16="http://schemas.microsoft.com/office/drawing/2014/main" val="10004"/>
                  </a:ext>
                </a:extLst>
              </a:tr>
            </a:tbl>
          </a:graphicData>
        </a:graphic>
      </p:graphicFrame>
      <p:sp>
        <p:nvSpPr>
          <p:cNvPr id="2" name="Espace réservé du numéro de diapositive 1"/>
          <p:cNvSpPr>
            <a:spLocks noGrp="1"/>
          </p:cNvSpPr>
          <p:nvPr>
            <p:ph type="sldNum" sz="quarter" idx="12"/>
          </p:nvPr>
        </p:nvSpPr>
        <p:spPr/>
        <p:txBody>
          <a:bodyPr/>
          <a:lstStyle/>
          <a:p>
            <a:fld id="{79E88437-7EE6-ED48-AB3C-19DA85FCB265}" type="slidenum">
              <a:rPr lang="en-US" smtClean="0"/>
              <a:pPr/>
              <a:t>47</a:t>
            </a:fld>
            <a:endParaRPr lang="en-US"/>
          </a:p>
        </p:txBody>
      </p:sp>
    </p:spTree>
    <p:extLst>
      <p:ext uri="{BB962C8B-B14F-4D97-AF65-F5344CB8AC3E}">
        <p14:creationId xmlns:p14="http://schemas.microsoft.com/office/powerpoint/2010/main" val="34446166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fr-FR" smtClean="0"/>
              <a:t>URIs and Resources</a:t>
            </a:r>
          </a:p>
        </p:txBody>
      </p:sp>
      <p:sp>
        <p:nvSpPr>
          <p:cNvPr id="3" name="Content Placeholder 2"/>
          <p:cNvSpPr>
            <a:spLocks noGrp="1"/>
          </p:cNvSpPr>
          <p:nvPr>
            <p:ph idx="1"/>
          </p:nvPr>
        </p:nvSpPr>
        <p:spPr/>
        <p:txBody>
          <a:bodyPr>
            <a:normAutofit lnSpcReduction="10000"/>
          </a:bodyPr>
          <a:lstStyle/>
          <a:p>
            <a:pPr>
              <a:lnSpc>
                <a:spcPct val="90000"/>
              </a:lnSpc>
            </a:pPr>
            <a:r>
              <a:rPr lang="en-US" altLang="fr-FR" smtClean="0"/>
              <a:t>URI is an ‘address’ of a resource</a:t>
            </a:r>
          </a:p>
          <a:p>
            <a:pPr>
              <a:lnSpc>
                <a:spcPct val="90000"/>
              </a:lnSpc>
            </a:pPr>
            <a:r>
              <a:rPr lang="en-US" altLang="fr-FR" smtClean="0"/>
              <a:t>A resource must have </a:t>
            </a:r>
            <a:r>
              <a:rPr lang="en-US" altLang="fr-FR" i="1" smtClean="0"/>
              <a:t>at least one </a:t>
            </a:r>
            <a:r>
              <a:rPr lang="en-US" altLang="fr-FR" smtClean="0"/>
              <a:t>URI</a:t>
            </a:r>
          </a:p>
          <a:p>
            <a:pPr>
              <a:lnSpc>
                <a:spcPct val="90000"/>
              </a:lnSpc>
            </a:pPr>
            <a:r>
              <a:rPr lang="en-US" altLang="fr-FR" smtClean="0"/>
              <a:t>No URI </a:t>
            </a:r>
            <a:r>
              <a:rPr lang="en-US" altLang="fr-FR" smtClean="0">
                <a:sym typeface="Wingdings" panose="05000000000000000000" pitchFamily="2" charset="2"/>
              </a:rPr>
              <a:t></a:t>
            </a:r>
            <a:r>
              <a:rPr lang="en-US" altLang="fr-FR" smtClean="0"/>
              <a:t> Not a resource (i.e. it’s really not on the web, so to speak </a:t>
            </a:r>
            <a:r>
              <a:rPr lang="en-US" altLang="fr-FR" smtClean="0">
                <a:sym typeface="Wingdings" panose="05000000000000000000" pitchFamily="2" charset="2"/>
              </a:rPr>
              <a:t>)</a:t>
            </a:r>
          </a:p>
          <a:p>
            <a:pPr>
              <a:lnSpc>
                <a:spcPct val="90000"/>
              </a:lnSpc>
            </a:pPr>
            <a:r>
              <a:rPr lang="en-US" altLang="fr-FR" smtClean="0">
                <a:sym typeface="Wingdings" panose="05000000000000000000" pitchFamily="2" charset="2"/>
              </a:rPr>
              <a:t>URIs should be descriptive (human parseable) and have structure. For Example:</a:t>
            </a:r>
          </a:p>
          <a:p>
            <a:pPr lvl="1">
              <a:lnSpc>
                <a:spcPct val="90000"/>
              </a:lnSpc>
            </a:pPr>
            <a:r>
              <a:rPr lang="en-US" altLang="fr-FR">
                <a:sym typeface="Wingdings" panose="05000000000000000000" pitchFamily="2" charset="2"/>
              </a:rPr>
              <a:t>http://www.ex.com/software/releases/latest.tar.gz</a:t>
            </a:r>
          </a:p>
          <a:p>
            <a:pPr lvl="1">
              <a:lnSpc>
                <a:spcPct val="90000"/>
              </a:lnSpc>
            </a:pPr>
            <a:r>
              <a:rPr lang="en-US" altLang="fr-FR">
                <a:sym typeface="Wingdings" panose="05000000000000000000" pitchFamily="2" charset="2"/>
              </a:rPr>
              <a:t>http://www.ex.com/map/roads/USA/CA/17_mile_drive</a:t>
            </a:r>
          </a:p>
          <a:p>
            <a:pPr lvl="1">
              <a:lnSpc>
                <a:spcPct val="90000"/>
              </a:lnSpc>
            </a:pPr>
            <a:r>
              <a:rPr lang="en-US" altLang="fr-FR">
                <a:sym typeface="Wingdings" panose="05000000000000000000" pitchFamily="2" charset="2"/>
              </a:rPr>
              <a:t>http://www.ex.com/search/cs578</a:t>
            </a:r>
          </a:p>
          <a:p>
            <a:pPr lvl="1">
              <a:lnSpc>
                <a:spcPct val="90000"/>
              </a:lnSpc>
            </a:pPr>
            <a:r>
              <a:rPr lang="en-US" altLang="fr-FR">
                <a:sym typeface="Wingdings" panose="05000000000000000000" pitchFamily="2" charset="2"/>
              </a:rPr>
              <a:t>http://www.ex.com/sales/2012/Q1</a:t>
            </a:r>
          </a:p>
          <a:p>
            <a:pPr lvl="1">
              <a:lnSpc>
                <a:spcPct val="90000"/>
              </a:lnSpc>
            </a:pPr>
            <a:r>
              <a:rPr lang="en-US" altLang="fr-FR">
                <a:sym typeface="Wingdings" panose="05000000000000000000" pitchFamily="2" charset="2"/>
              </a:rPr>
              <a:t>http://www.ex.com/relationships/Alice;Bob</a:t>
            </a:r>
          </a:p>
          <a:p>
            <a:pPr lvl="1">
              <a:lnSpc>
                <a:spcPct val="90000"/>
              </a:lnSpc>
            </a:pPr>
            <a:endParaRPr lang="en-US" altLang="fr-FR" smtClean="0">
              <a:sym typeface="Wingdings" panose="05000000000000000000" pitchFamily="2" charset="2"/>
            </a:endParaRPr>
          </a:p>
          <a:p>
            <a:pPr>
              <a:lnSpc>
                <a:spcPct val="90000"/>
              </a:lnSpc>
            </a:pPr>
            <a:endParaRPr lang="en-US" altLang="fr-FR" smtClean="0"/>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9D47C967-729C-4C11-93A2-DC5933454DA8}" type="slidenum">
              <a:rPr lang="en-US" altLang="fr-FR">
                <a:solidFill>
                  <a:srgbClr val="898989"/>
                </a:solidFill>
              </a:rPr>
              <a:pPr/>
              <a:t>48</a:t>
            </a:fld>
            <a:endParaRPr lang="en-US" altLang="fr-FR">
              <a:solidFill>
                <a:srgbClr val="898989"/>
              </a:solidFill>
            </a:endParaRPr>
          </a:p>
        </p:txBody>
      </p:sp>
    </p:spTree>
    <p:extLst>
      <p:ext uri="{BB962C8B-B14F-4D97-AF65-F5344CB8AC3E}">
        <p14:creationId xmlns:p14="http://schemas.microsoft.com/office/powerpoint/2010/main" val="174881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ctrTitle"/>
          </p:nvPr>
        </p:nvSpPr>
        <p:spPr>
          <a:xfrm>
            <a:off x="2209800" y="2438400"/>
            <a:ext cx="7772400" cy="914400"/>
          </a:xfrm>
        </p:spPr>
        <p:txBody>
          <a:bodyPr/>
          <a:lstStyle/>
          <a:p>
            <a:r>
              <a:rPr lang="en-US" altLang="fr-FR" smtClean="0"/>
              <a:t>REST Principle #1</a:t>
            </a:r>
          </a:p>
        </p:txBody>
      </p:sp>
      <p:sp>
        <p:nvSpPr>
          <p:cNvPr id="3" name="Content Placeholder 2"/>
          <p:cNvSpPr>
            <a:spLocks noGrp="1"/>
          </p:cNvSpPr>
          <p:nvPr>
            <p:ph type="subTitle" idx="1"/>
          </p:nvPr>
        </p:nvSpPr>
        <p:spPr>
          <a:xfrm>
            <a:off x="1981200" y="3352800"/>
            <a:ext cx="8229600" cy="1752600"/>
          </a:xfrm>
        </p:spPr>
        <p:txBody>
          <a:bodyPr>
            <a:normAutofit/>
          </a:bodyPr>
          <a:lstStyle/>
          <a:p>
            <a:r>
              <a:rPr lang="en-US" altLang="fr-FR" smtClean="0">
                <a:solidFill>
                  <a:schemeClr val="tx1"/>
                </a:solidFill>
              </a:rPr>
              <a:t>The key abstraction of information is a resource, named by a URI. Any information that can be named can be a resource</a:t>
            </a:r>
          </a:p>
          <a:p>
            <a:endParaRPr lang="en-US" altLang="fr-FR" smtClean="0">
              <a:solidFill>
                <a:srgbClr val="898989"/>
              </a:solidFill>
            </a:endParaRPr>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8258429-1B9E-4D14-BB4D-80E5FE593E5B}" type="slidenum">
              <a:rPr lang="en-US" altLang="fr-FR">
                <a:solidFill>
                  <a:srgbClr val="898989"/>
                </a:solidFill>
              </a:rPr>
              <a:pPr/>
              <a:t>49</a:t>
            </a:fld>
            <a:endParaRPr lang="en-US" altLang="fr-FR">
              <a:solidFill>
                <a:srgbClr val="898989"/>
              </a:solidFill>
            </a:endParaRPr>
          </a:p>
        </p:txBody>
      </p:sp>
    </p:spTree>
    <p:extLst>
      <p:ext uri="{BB962C8B-B14F-4D97-AF65-F5344CB8AC3E}">
        <p14:creationId xmlns:p14="http://schemas.microsoft.com/office/powerpoint/2010/main" val="12294238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 as component</a:t>
            </a:r>
            <a:endParaRPr lang="en-US" dirty="0"/>
          </a:p>
        </p:txBody>
      </p:sp>
      <p:sp>
        <p:nvSpPr>
          <p:cNvPr id="3" name="Content Placeholder 2"/>
          <p:cNvSpPr>
            <a:spLocks noGrp="1"/>
          </p:cNvSpPr>
          <p:nvPr>
            <p:ph idx="1"/>
          </p:nvPr>
        </p:nvSpPr>
        <p:spPr/>
        <p:txBody>
          <a:bodyPr/>
          <a:lstStyle/>
          <a:p>
            <a:r>
              <a:rPr lang="en-US" dirty="0" smtClean="0"/>
              <a:t>Services are components that are independent (no requires interface) and are loosely coupled.</a:t>
            </a:r>
          </a:p>
          <a:p>
            <a:r>
              <a:rPr lang="en-US" dirty="0" smtClean="0"/>
              <a:t>A web service is:</a:t>
            </a:r>
          </a:p>
          <a:p>
            <a:pPr lvl="1"/>
            <a:r>
              <a:rPr lang="en-GB" i="1" dirty="0" smtClean="0"/>
              <a:t>A </a:t>
            </a:r>
            <a:r>
              <a:rPr lang="en-GB" i="1" dirty="0"/>
              <a:t>loosely coupled, reusable software component that encapsulates discrete functionality, which may be distributed and programmatically accessed.  A web service is a service that is accessed using standard Internet and XML-based protocols.  </a:t>
            </a:r>
            <a:endParaRPr lang="en-US" dirty="0" smtClean="0"/>
          </a:p>
          <a:p>
            <a:r>
              <a:rPr lang="en-US" dirty="0" smtClean="0"/>
              <a:t>Services are platform and implementation-language independent</a:t>
            </a:r>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5</a:t>
            </a:fld>
            <a:endParaRPr lang="en-US"/>
          </a:p>
        </p:txBody>
      </p:sp>
    </p:spTree>
    <p:extLst>
      <p:ext uri="{BB962C8B-B14F-4D97-AF65-F5344CB8AC3E}">
        <p14:creationId xmlns:p14="http://schemas.microsoft.com/office/powerpoint/2010/main" val="1830584979"/>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fr-FR" smtClean="0"/>
              <a:t>Understanding REST - Statelessness</a:t>
            </a:r>
          </a:p>
        </p:txBody>
      </p:sp>
      <p:sp>
        <p:nvSpPr>
          <p:cNvPr id="3" name="Content Placeholder 2"/>
          <p:cNvSpPr>
            <a:spLocks noGrp="1"/>
          </p:cNvSpPr>
          <p:nvPr>
            <p:ph idx="1"/>
          </p:nvPr>
        </p:nvSpPr>
        <p:spPr/>
        <p:txBody>
          <a:bodyPr/>
          <a:lstStyle/>
          <a:p>
            <a:r>
              <a:rPr lang="en-US" altLang="fr-FR" smtClean="0"/>
              <a:t>Every HTTP request happens in complete isolation</a:t>
            </a:r>
          </a:p>
          <a:p>
            <a:pPr lvl="1"/>
            <a:r>
              <a:rPr lang="en-US" altLang="fr-FR" smtClean="0"/>
              <a:t>Server NEVER relies on information from prior requests</a:t>
            </a:r>
          </a:p>
          <a:p>
            <a:pPr lvl="1"/>
            <a:r>
              <a:rPr lang="en-US" altLang="fr-FR" smtClean="0"/>
              <a:t>There is no specific ‘ordering’ of client requests (i.e. page 2 may be requested before page 1)</a:t>
            </a:r>
          </a:p>
          <a:p>
            <a:pPr lvl="1"/>
            <a:r>
              <a:rPr lang="en-US" altLang="fr-FR" smtClean="0"/>
              <a:t>If the server restarts a client can resend the request and continue from it left off</a:t>
            </a:r>
          </a:p>
          <a:p>
            <a:r>
              <a:rPr lang="en-US" altLang="fr-FR" i="1" smtClean="0"/>
              <a:t>Possible states</a:t>
            </a:r>
            <a:r>
              <a:rPr lang="en-US" altLang="fr-FR" smtClean="0"/>
              <a:t> of a server are also resources and should be given their own URIs!</a:t>
            </a:r>
            <a:endParaRPr lang="en-US" altLang="fr-FR" i="1" smtClean="0"/>
          </a:p>
          <a:p>
            <a:endParaRPr lang="en-US" altLang="fr-FR" smtClean="0"/>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EF5641C-A1C5-4282-889D-279FE3BEFD31}" type="slidenum">
              <a:rPr lang="en-US" altLang="fr-FR">
                <a:solidFill>
                  <a:srgbClr val="898989"/>
                </a:solidFill>
              </a:rPr>
              <a:pPr/>
              <a:t>50</a:t>
            </a:fld>
            <a:endParaRPr lang="en-US" altLang="fr-FR">
              <a:solidFill>
                <a:srgbClr val="898989"/>
              </a:solidFill>
            </a:endParaRPr>
          </a:p>
        </p:txBody>
      </p:sp>
    </p:spTree>
    <p:extLst>
      <p:ext uri="{BB962C8B-B14F-4D97-AF65-F5344CB8AC3E}">
        <p14:creationId xmlns:p14="http://schemas.microsoft.com/office/powerpoint/2010/main" val="2785694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ctrTitle"/>
          </p:nvPr>
        </p:nvSpPr>
        <p:spPr>
          <a:xfrm>
            <a:off x="2209800" y="2057400"/>
            <a:ext cx="7772400" cy="914400"/>
          </a:xfrm>
        </p:spPr>
        <p:txBody>
          <a:bodyPr/>
          <a:lstStyle/>
          <a:p>
            <a:r>
              <a:rPr lang="en-US" altLang="fr-FR" smtClean="0"/>
              <a:t>REST Principle #2*</a:t>
            </a:r>
          </a:p>
        </p:txBody>
      </p:sp>
      <p:sp>
        <p:nvSpPr>
          <p:cNvPr id="3" name="Content Placeholder 2"/>
          <p:cNvSpPr>
            <a:spLocks noGrp="1"/>
          </p:cNvSpPr>
          <p:nvPr>
            <p:ph type="subTitle" idx="1"/>
          </p:nvPr>
        </p:nvSpPr>
        <p:spPr>
          <a:xfrm>
            <a:off x="1981200" y="2971800"/>
            <a:ext cx="8229600" cy="1752600"/>
          </a:xfrm>
        </p:spPr>
        <p:txBody>
          <a:bodyPr>
            <a:normAutofit/>
          </a:bodyPr>
          <a:lstStyle/>
          <a:p>
            <a:pPr>
              <a:lnSpc>
                <a:spcPct val="90000"/>
              </a:lnSpc>
            </a:pPr>
            <a:r>
              <a:rPr lang="en-US" altLang="fr-FR" sz="3000">
                <a:solidFill>
                  <a:srgbClr val="000000"/>
                </a:solidFill>
              </a:rPr>
              <a:t>All interactions are context-free: each interaction contains all of the information necessary to understand the request, independent of any requests that may have preceded it.</a:t>
            </a:r>
            <a:endParaRPr lang="en-US" altLang="fr-FR" sz="3000">
              <a:solidFill>
                <a:srgbClr val="898989"/>
              </a:solidFill>
            </a:endParaRPr>
          </a:p>
        </p:txBody>
      </p:sp>
      <p:sp>
        <p:nvSpPr>
          <p:cNvPr id="40964" name="TextBox 3"/>
          <p:cNvSpPr txBox="1">
            <a:spLocks noChangeArrowheads="1"/>
          </p:cNvSpPr>
          <p:nvPr/>
        </p:nvSpPr>
        <p:spPr bwMode="auto">
          <a:xfrm>
            <a:off x="2209800" y="5726114"/>
            <a:ext cx="388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fr-FR"/>
              <a:t>*RP #3 as per 578 Lecture slides</a:t>
            </a:r>
          </a:p>
        </p:txBody>
      </p:sp>
      <p:sp>
        <p:nvSpPr>
          <p:cNvPr id="5" name="Slide Number Placeholder 4"/>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FA1507E-C78A-40F6-BC48-676DDD952410}" type="slidenum">
              <a:rPr lang="en-US" altLang="fr-FR">
                <a:solidFill>
                  <a:srgbClr val="898989"/>
                </a:solidFill>
              </a:rPr>
              <a:pPr/>
              <a:t>51</a:t>
            </a:fld>
            <a:endParaRPr lang="en-US" altLang="fr-FR">
              <a:solidFill>
                <a:srgbClr val="898989"/>
              </a:solidFill>
            </a:endParaRPr>
          </a:p>
        </p:txBody>
      </p:sp>
    </p:spTree>
    <p:extLst>
      <p:ext uri="{BB962C8B-B14F-4D97-AF65-F5344CB8AC3E}">
        <p14:creationId xmlns:p14="http://schemas.microsoft.com/office/powerpoint/2010/main" val="40799104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fr-FR" sz="4000"/>
              <a:t>Understanding REST - Representations</a:t>
            </a:r>
          </a:p>
        </p:txBody>
      </p:sp>
      <p:sp>
        <p:nvSpPr>
          <p:cNvPr id="41987" name="Content Placeholder 2"/>
          <p:cNvSpPr>
            <a:spLocks noGrp="1"/>
          </p:cNvSpPr>
          <p:nvPr>
            <p:ph idx="1"/>
          </p:nvPr>
        </p:nvSpPr>
        <p:spPr/>
        <p:txBody>
          <a:bodyPr/>
          <a:lstStyle/>
          <a:p>
            <a:r>
              <a:rPr lang="en-US" altLang="fr-FR" smtClean="0"/>
              <a:t>Resources are NOT data – they are an abstraction of how the information/data is split up for presentation/consumption</a:t>
            </a:r>
          </a:p>
          <a:p>
            <a:r>
              <a:rPr lang="en-US" altLang="fr-FR" smtClean="0"/>
              <a:t>The web server must respond to a request by sending a series of bytes in a specific file format, in a specific language – i.e. a </a:t>
            </a:r>
            <a:r>
              <a:rPr lang="en-US" altLang="fr-FR" i="1" smtClean="0"/>
              <a:t>representation</a:t>
            </a:r>
            <a:r>
              <a:rPr lang="en-US" altLang="fr-FR" smtClean="0"/>
              <a:t> of the resource</a:t>
            </a:r>
          </a:p>
          <a:p>
            <a:pPr lvl="1"/>
            <a:r>
              <a:rPr lang="en-US" altLang="fr-FR" smtClean="0"/>
              <a:t>Formats: XML/JSON, HTML, PDF, PPT, DOCX...</a:t>
            </a:r>
          </a:p>
          <a:p>
            <a:pPr lvl="1"/>
            <a:r>
              <a:rPr lang="en-US" altLang="fr-FR" smtClean="0"/>
              <a:t>Languages: English, Spanish, Hindi, Portuguese…</a:t>
            </a:r>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8FE7EC32-4F98-4BE7-A45F-DA3D85D422E1}" type="slidenum">
              <a:rPr lang="en-US" altLang="fr-FR">
                <a:solidFill>
                  <a:srgbClr val="898989"/>
                </a:solidFill>
              </a:rPr>
              <a:pPr/>
              <a:t>52</a:t>
            </a:fld>
            <a:endParaRPr lang="en-US" altLang="fr-FR">
              <a:solidFill>
                <a:srgbClr val="898989"/>
              </a:solidFill>
            </a:endParaRPr>
          </a:p>
        </p:txBody>
      </p:sp>
    </p:spTree>
    <p:extLst>
      <p:ext uri="{BB962C8B-B14F-4D97-AF65-F5344CB8AC3E}">
        <p14:creationId xmlns:p14="http://schemas.microsoft.com/office/powerpoint/2010/main" val="18038860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fr-FR" smtClean="0"/>
              <a:t>Which Representation to Request?</a:t>
            </a:r>
          </a:p>
        </p:txBody>
      </p:sp>
      <p:sp>
        <p:nvSpPr>
          <p:cNvPr id="3" name="Content Placeholder 2"/>
          <p:cNvSpPr>
            <a:spLocks noGrp="1"/>
          </p:cNvSpPr>
          <p:nvPr>
            <p:ph idx="1"/>
          </p:nvPr>
        </p:nvSpPr>
        <p:spPr/>
        <p:txBody>
          <a:bodyPr>
            <a:normAutofit/>
          </a:bodyPr>
          <a:lstStyle/>
          <a:p>
            <a:pPr>
              <a:lnSpc>
                <a:spcPct val="90000"/>
              </a:lnSpc>
            </a:pPr>
            <a:r>
              <a:rPr lang="en-US" altLang="fr-FR" smtClean="0"/>
              <a:t>Style 1: Distinct URI for each representation:</a:t>
            </a:r>
          </a:p>
          <a:p>
            <a:pPr lvl="1">
              <a:lnSpc>
                <a:spcPct val="90000"/>
              </a:lnSpc>
            </a:pPr>
            <a:r>
              <a:rPr lang="en-US" altLang="fr-FR" smtClean="0"/>
              <a:t>ex.com/press-release/2012-11.en (English)</a:t>
            </a:r>
          </a:p>
          <a:p>
            <a:pPr lvl="1">
              <a:lnSpc>
                <a:spcPct val="90000"/>
              </a:lnSpc>
            </a:pPr>
            <a:r>
              <a:rPr lang="en-US" altLang="fr-FR" smtClean="0"/>
              <a:t>ex.com/press-release/2012.11.fr (French) </a:t>
            </a:r>
          </a:p>
          <a:p>
            <a:pPr lvl="1">
              <a:lnSpc>
                <a:spcPct val="90000"/>
              </a:lnSpc>
            </a:pPr>
            <a:r>
              <a:rPr lang="en-US" altLang="fr-FR" smtClean="0"/>
              <a:t>…and so on</a:t>
            </a:r>
          </a:p>
          <a:p>
            <a:pPr>
              <a:lnSpc>
                <a:spcPct val="90000"/>
              </a:lnSpc>
            </a:pPr>
            <a:r>
              <a:rPr lang="en-US" altLang="fr-FR" smtClean="0"/>
              <a:t>Style 2: Content Negotiation</a:t>
            </a:r>
          </a:p>
          <a:p>
            <a:pPr lvl="1">
              <a:lnSpc>
                <a:spcPct val="90000"/>
              </a:lnSpc>
            </a:pPr>
            <a:r>
              <a:rPr lang="en-US" altLang="fr-FR" smtClean="0"/>
              <a:t>Expose Platonic form URI:</a:t>
            </a:r>
          </a:p>
          <a:p>
            <a:pPr lvl="2">
              <a:lnSpc>
                <a:spcPct val="90000"/>
              </a:lnSpc>
            </a:pPr>
            <a:r>
              <a:rPr lang="en-US" altLang="fr-FR" smtClean="0"/>
              <a:t>ex.com/press-release/2012-11</a:t>
            </a:r>
          </a:p>
          <a:p>
            <a:pPr lvl="1">
              <a:lnSpc>
                <a:spcPct val="90000"/>
              </a:lnSpc>
            </a:pPr>
            <a:r>
              <a:rPr lang="en-US" altLang="fr-FR" smtClean="0"/>
              <a:t>Client sets specific HTTP request headers to signal what representations it’s willing to accept</a:t>
            </a:r>
          </a:p>
          <a:p>
            <a:pPr lvl="2">
              <a:lnSpc>
                <a:spcPct val="90000"/>
              </a:lnSpc>
            </a:pPr>
            <a:r>
              <a:rPr lang="en-US" altLang="fr-FR" b="1" smtClean="0"/>
              <a:t>Accept:</a:t>
            </a:r>
            <a:r>
              <a:rPr lang="en-US" altLang="fr-FR" smtClean="0"/>
              <a:t> Acceptable file formats</a:t>
            </a:r>
          </a:p>
          <a:p>
            <a:pPr lvl="2">
              <a:lnSpc>
                <a:spcPct val="90000"/>
              </a:lnSpc>
            </a:pPr>
            <a:r>
              <a:rPr lang="en-US" altLang="fr-FR" b="1" smtClean="0"/>
              <a:t>Accept-Language:</a:t>
            </a:r>
            <a:r>
              <a:rPr lang="en-US" altLang="fr-FR" smtClean="0"/>
              <a:t> Preferred language</a:t>
            </a:r>
            <a:endParaRPr lang="en-US" altLang="fr-FR" b="1" smtClean="0"/>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892D889B-D309-43A7-9FEA-FC0DDE04D2F3}" type="slidenum">
              <a:rPr lang="en-US" altLang="fr-FR">
                <a:solidFill>
                  <a:srgbClr val="898989"/>
                </a:solidFill>
              </a:rPr>
              <a:pPr/>
              <a:t>53</a:t>
            </a:fld>
            <a:endParaRPr lang="en-US" altLang="fr-FR">
              <a:solidFill>
                <a:srgbClr val="898989"/>
              </a:solidFill>
            </a:endParaRPr>
          </a:p>
        </p:txBody>
      </p:sp>
    </p:spTree>
    <p:extLst>
      <p:ext uri="{BB962C8B-B14F-4D97-AF65-F5344CB8AC3E}">
        <p14:creationId xmlns:p14="http://schemas.microsoft.com/office/powerpoint/2010/main" val="2033022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ctrTitle"/>
          </p:nvPr>
        </p:nvSpPr>
        <p:spPr>
          <a:xfrm>
            <a:off x="2209800" y="1981200"/>
            <a:ext cx="7772400" cy="914400"/>
          </a:xfrm>
        </p:spPr>
        <p:txBody>
          <a:bodyPr/>
          <a:lstStyle/>
          <a:p>
            <a:r>
              <a:rPr lang="en-US" altLang="fr-FR" smtClean="0"/>
              <a:t>REST Principle #3*</a:t>
            </a:r>
          </a:p>
        </p:txBody>
      </p:sp>
      <p:sp>
        <p:nvSpPr>
          <p:cNvPr id="3" name="Content Placeholder 2"/>
          <p:cNvSpPr>
            <a:spLocks noGrp="1"/>
          </p:cNvSpPr>
          <p:nvPr>
            <p:ph type="subTitle" idx="1"/>
          </p:nvPr>
        </p:nvSpPr>
        <p:spPr>
          <a:xfrm>
            <a:off x="1981200" y="2895600"/>
            <a:ext cx="8229600" cy="2057400"/>
          </a:xfrm>
        </p:spPr>
        <p:txBody>
          <a:bodyPr>
            <a:normAutofit/>
          </a:bodyPr>
          <a:lstStyle/>
          <a:p>
            <a:pPr>
              <a:lnSpc>
                <a:spcPct val="80000"/>
              </a:lnSpc>
            </a:pPr>
            <a:r>
              <a:rPr lang="en-US" altLang="fr-FR" sz="3000"/>
              <a:t>The representation of a resource is a sequence of bytes, plus representation metadata to describe those bytes. The particular form of the representation can be negotiated between REST components</a:t>
            </a:r>
          </a:p>
        </p:txBody>
      </p:sp>
      <p:sp>
        <p:nvSpPr>
          <p:cNvPr id="45060" name="TextBox 3"/>
          <p:cNvSpPr txBox="1">
            <a:spLocks noChangeArrowheads="1"/>
          </p:cNvSpPr>
          <p:nvPr/>
        </p:nvSpPr>
        <p:spPr bwMode="auto">
          <a:xfrm>
            <a:off x="2209800" y="5726114"/>
            <a:ext cx="388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fr-FR"/>
              <a:t>*RP #2 as per 578 Lecture slides</a:t>
            </a:r>
          </a:p>
        </p:txBody>
      </p:sp>
      <p:sp>
        <p:nvSpPr>
          <p:cNvPr id="5" name="Slide Number Placeholder 4"/>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0F71C8E5-92F9-4227-802B-7FFE0DC8FC54}" type="slidenum">
              <a:rPr lang="en-US" altLang="fr-FR">
                <a:solidFill>
                  <a:srgbClr val="898989"/>
                </a:solidFill>
              </a:rPr>
              <a:pPr/>
              <a:t>54</a:t>
            </a:fld>
            <a:endParaRPr lang="en-US" altLang="fr-FR">
              <a:solidFill>
                <a:srgbClr val="898989"/>
              </a:solidFill>
            </a:endParaRPr>
          </a:p>
        </p:txBody>
      </p:sp>
    </p:spTree>
    <p:extLst>
      <p:ext uri="{BB962C8B-B14F-4D97-AF65-F5344CB8AC3E}">
        <p14:creationId xmlns:p14="http://schemas.microsoft.com/office/powerpoint/2010/main" val="7340191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fr-FR" sz="3800"/>
              <a:t>Understanding REST – Uniform Interface</a:t>
            </a:r>
          </a:p>
        </p:txBody>
      </p:sp>
      <p:sp>
        <p:nvSpPr>
          <p:cNvPr id="3" name="Content Placeholder 2"/>
          <p:cNvSpPr>
            <a:spLocks noGrp="1"/>
          </p:cNvSpPr>
          <p:nvPr>
            <p:ph idx="1"/>
          </p:nvPr>
        </p:nvSpPr>
        <p:spPr/>
        <p:txBody>
          <a:bodyPr>
            <a:normAutofit/>
          </a:bodyPr>
          <a:lstStyle/>
          <a:p>
            <a:pPr>
              <a:lnSpc>
                <a:spcPct val="90000"/>
              </a:lnSpc>
            </a:pPr>
            <a:r>
              <a:rPr lang="en-US" altLang="fr-FR" sz="3000"/>
              <a:t>HTTP Provides 4 basic methods for CRUD (create, read, update, delete) operations:</a:t>
            </a:r>
          </a:p>
          <a:p>
            <a:pPr lvl="1">
              <a:lnSpc>
                <a:spcPct val="90000"/>
              </a:lnSpc>
            </a:pPr>
            <a:r>
              <a:rPr lang="en-US" altLang="fr-FR" sz="2600" b="1"/>
              <a:t>GET</a:t>
            </a:r>
            <a:r>
              <a:rPr lang="en-US" altLang="fr-FR" sz="2600"/>
              <a:t>: Retrieve representation of resource</a:t>
            </a:r>
          </a:p>
          <a:p>
            <a:pPr lvl="1">
              <a:lnSpc>
                <a:spcPct val="90000"/>
              </a:lnSpc>
            </a:pPr>
            <a:r>
              <a:rPr lang="en-US" altLang="fr-FR" sz="2600" b="1"/>
              <a:t>PUT</a:t>
            </a:r>
            <a:r>
              <a:rPr lang="en-US" altLang="fr-FR" sz="2600"/>
              <a:t>: Update/modify existing resource (or create a new resource)</a:t>
            </a:r>
          </a:p>
          <a:p>
            <a:pPr lvl="1">
              <a:lnSpc>
                <a:spcPct val="90000"/>
              </a:lnSpc>
            </a:pPr>
            <a:r>
              <a:rPr lang="en-US" altLang="fr-FR" sz="2600" b="1"/>
              <a:t>POST</a:t>
            </a:r>
            <a:r>
              <a:rPr lang="en-US" altLang="fr-FR" sz="2600"/>
              <a:t>: Create a new resource</a:t>
            </a:r>
          </a:p>
          <a:p>
            <a:pPr lvl="1">
              <a:lnSpc>
                <a:spcPct val="90000"/>
              </a:lnSpc>
            </a:pPr>
            <a:r>
              <a:rPr lang="en-US" altLang="fr-FR" sz="2600" b="1"/>
              <a:t>DELETE</a:t>
            </a:r>
            <a:r>
              <a:rPr lang="en-US" altLang="fr-FR" sz="2600"/>
              <a:t>: Delete an existing resource</a:t>
            </a:r>
          </a:p>
          <a:p>
            <a:pPr>
              <a:lnSpc>
                <a:spcPct val="90000"/>
              </a:lnSpc>
            </a:pPr>
            <a:r>
              <a:rPr lang="en-US" altLang="fr-FR" sz="3000"/>
              <a:t>Another 2 less commonly used methods:</a:t>
            </a:r>
          </a:p>
          <a:p>
            <a:pPr lvl="1">
              <a:lnSpc>
                <a:spcPct val="90000"/>
              </a:lnSpc>
            </a:pPr>
            <a:r>
              <a:rPr lang="en-US" altLang="fr-FR" sz="2600" b="1"/>
              <a:t>HEAD</a:t>
            </a:r>
            <a:r>
              <a:rPr lang="en-US" altLang="fr-FR" sz="2600"/>
              <a:t>: Fetch meta-data of representation only (i.e. a metadata representation)</a:t>
            </a:r>
          </a:p>
          <a:p>
            <a:pPr lvl="1">
              <a:lnSpc>
                <a:spcPct val="90000"/>
              </a:lnSpc>
            </a:pPr>
            <a:r>
              <a:rPr lang="en-US" altLang="fr-FR" sz="2600" b="1"/>
              <a:t>OPTIONS</a:t>
            </a:r>
            <a:r>
              <a:rPr lang="en-US" altLang="fr-FR" sz="2600"/>
              <a:t>: Check which HTTP methods a particular resource supports</a:t>
            </a:r>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08D94728-DE6E-4CF8-A4B3-69FF28AD453E}" type="slidenum">
              <a:rPr lang="en-US" altLang="fr-FR">
                <a:solidFill>
                  <a:srgbClr val="898989"/>
                </a:solidFill>
              </a:rPr>
              <a:pPr/>
              <a:t>55</a:t>
            </a:fld>
            <a:endParaRPr lang="en-US" altLang="fr-FR">
              <a:solidFill>
                <a:srgbClr val="898989"/>
              </a:solidFill>
            </a:endParaRPr>
          </a:p>
        </p:txBody>
      </p:sp>
    </p:spTree>
    <p:extLst>
      <p:ext uri="{BB962C8B-B14F-4D97-AF65-F5344CB8AC3E}">
        <p14:creationId xmlns:p14="http://schemas.microsoft.com/office/powerpoint/2010/main" val="15973139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fr-FR" smtClean="0"/>
              <a:t>HTTP Request/Response</a:t>
            </a:r>
          </a:p>
        </p:txBody>
      </p:sp>
      <p:graphicFrame>
        <p:nvGraphicFramePr>
          <p:cNvPr id="4" name="Content Placeholder 3"/>
          <p:cNvGraphicFramePr>
            <a:graphicFrameLocks noGrp="1"/>
          </p:cNvGraphicFramePr>
          <p:nvPr>
            <p:ph idx="1"/>
          </p:nvPr>
        </p:nvGraphicFramePr>
        <p:xfrm>
          <a:off x="1981200" y="1219200"/>
          <a:ext cx="8229600" cy="4949827"/>
        </p:xfrm>
        <a:graphic>
          <a:graphicData uri="http://schemas.openxmlformats.org/drawingml/2006/table">
            <a:tbl>
              <a:tblPr/>
              <a:tblGrid>
                <a:gridCol w="1371600">
                  <a:extLst>
                    <a:ext uri="{9D8B030D-6E8A-4147-A177-3AD203B41FA5}">
                      <a16:colId xmlns:a16="http://schemas.microsoft.com/office/drawing/2014/main" val="3946653865"/>
                    </a:ext>
                  </a:extLst>
                </a:gridCol>
                <a:gridCol w="3505200">
                  <a:extLst>
                    <a:ext uri="{9D8B030D-6E8A-4147-A177-3AD203B41FA5}">
                      <a16:colId xmlns:a16="http://schemas.microsoft.com/office/drawing/2014/main" val="3233258341"/>
                    </a:ext>
                  </a:extLst>
                </a:gridCol>
                <a:gridCol w="3352800">
                  <a:extLst>
                    <a:ext uri="{9D8B030D-6E8A-4147-A177-3AD203B41FA5}">
                      <a16:colId xmlns:a16="http://schemas.microsoft.com/office/drawing/2014/main" val="2764714370"/>
                    </a:ext>
                  </a:extLst>
                </a:gridCol>
              </a:tblGrid>
              <a:tr h="727075">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800" b="1" i="0" u="none" strike="noStrike" cap="none" normalizeH="0" baseline="0" smtClean="0">
                          <a:ln>
                            <a:noFill/>
                          </a:ln>
                          <a:solidFill>
                            <a:srgbClr val="FFFFFF"/>
                          </a:solidFill>
                          <a:effectLst/>
                          <a:latin typeface="Calibri" panose="020F0502020204030204" pitchFamily="34" charset="0"/>
                          <a:ea typeface="MS PGothic" panose="020B0600070205080204" pitchFamily="34" charset="-128"/>
                        </a:rPr>
                        <a:t>Method</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800" b="1" i="0" u="none" strike="noStrike" cap="none" normalizeH="0" baseline="0" smtClean="0">
                          <a:ln>
                            <a:noFill/>
                          </a:ln>
                          <a:solidFill>
                            <a:srgbClr val="FFFFFF"/>
                          </a:solidFill>
                          <a:effectLst/>
                          <a:latin typeface="Calibri" panose="020F0502020204030204" pitchFamily="34" charset="0"/>
                          <a:ea typeface="MS PGothic" panose="020B0600070205080204" pitchFamily="34" charset="-128"/>
                        </a:rPr>
                        <a:t>Request Entity-Body/Representation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800" b="1" i="0" u="none" strike="noStrike" cap="none" normalizeH="0" baseline="0" smtClean="0">
                          <a:ln>
                            <a:noFill/>
                          </a:ln>
                          <a:solidFill>
                            <a:srgbClr val="FFFFFF"/>
                          </a:solidFill>
                          <a:effectLst/>
                          <a:latin typeface="Calibri" panose="020F0502020204030204" pitchFamily="34" charset="0"/>
                          <a:ea typeface="MS PGothic" panose="020B0600070205080204" pitchFamily="34" charset="-128"/>
                        </a:rPr>
                        <a:t>Response Entity-Body/Representation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4130344"/>
                  </a:ext>
                </a:extLst>
              </a:tr>
              <a:tr h="105568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GET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(Usually) Empty Representation/entity-body sent by client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Server returns representation of resource in HTTP Response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935424883"/>
                  </a:ext>
                </a:extLst>
              </a:tr>
              <a:tr h="105568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DELETE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(Usually) Empty Representation/entity-body sent by client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Server may return entity body with status message or nothing at all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491907242"/>
                  </a:ext>
                </a:extLst>
              </a:tr>
              <a:tr h="105568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PUT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(Usually) Client’s proposed representation of resource in entity-body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Server may respond back with status message or with copy of representation or nothing at all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313449547"/>
                  </a:ext>
                </a:extLst>
              </a:tr>
              <a:tr h="1055688">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POST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Client’s proposed representation of resource in entity-body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defRPr sz="2800">
                          <a:solidFill>
                            <a:schemeClr val="tx1"/>
                          </a:solidFill>
                          <a:latin typeface="Calibri" panose="020F0502020204030204" pitchFamily="34" charset="0"/>
                          <a:ea typeface="MS PGothic" panose="020B0600070205080204" pitchFamily="34" charset="-128"/>
                        </a:defRPr>
                      </a:lvl1pPr>
                      <a:lvl2pPr marL="37931725" indent="-37474525">
                        <a:spcBef>
                          <a:spcPct val="20000"/>
                        </a:spcBef>
                        <a:buFont typeface="Arial" panose="020B0604020202020204" pitchFamily="34" charset="0"/>
                        <a:defRPr sz="2400">
                          <a:solidFill>
                            <a:schemeClr val="tx1"/>
                          </a:solidFill>
                          <a:latin typeface="Calibri" panose="020F0502020204030204" pitchFamily="34" charset="0"/>
                          <a:ea typeface="MS PGothic" panose="020B0600070205080204" pitchFamily="34" charset="-128"/>
                        </a:defRPr>
                      </a:lvl2pPr>
                      <a:lvl3pPr>
                        <a:spcBef>
                          <a:spcPct val="20000"/>
                        </a:spcBef>
                        <a:defRPr sz="2000">
                          <a:solidFill>
                            <a:schemeClr val="tx1"/>
                          </a:solidFill>
                          <a:latin typeface="Calibri" panose="020F0502020204030204" pitchFamily="34" charset="0"/>
                          <a:ea typeface="MS PGothic" panose="020B0600070205080204" pitchFamily="34" charset="-128"/>
                        </a:defRPr>
                      </a:lvl3pPr>
                      <a:lvl4pPr>
                        <a:spcBef>
                          <a:spcPct val="20000"/>
                        </a:spcBef>
                        <a:defRPr>
                          <a:solidFill>
                            <a:schemeClr val="tx1"/>
                          </a:solidFill>
                          <a:latin typeface="Calibri" panose="020F0502020204030204" pitchFamily="34" charset="0"/>
                          <a:ea typeface="MS PGothic" panose="020B0600070205080204" pitchFamily="34" charset="-128"/>
                        </a:defRPr>
                      </a:lvl4pPr>
                      <a:lvl5pPr>
                        <a:spcBef>
                          <a:spcPct val="20000"/>
                        </a:spcBef>
                        <a:defRPr>
                          <a:solidFill>
                            <a:schemeClr val="tx1"/>
                          </a:solidFill>
                          <a:latin typeface="Calibri" panose="020F0502020204030204" pitchFamily="34" charset="0"/>
                          <a:ea typeface="MS PGothic" panose="020B0600070205080204" pitchFamily="34" charset="-128"/>
                        </a:defRPr>
                      </a:lvl5pPr>
                      <a:lvl6pPr marL="4572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2000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fr-FR" sz="1800" b="0" i="0" u="none" strike="noStrike" cap="none" normalizeH="0" baseline="0" smtClean="0">
                          <a:ln>
                            <a:noFill/>
                          </a:ln>
                          <a:solidFill>
                            <a:srgbClr val="000000"/>
                          </a:solidFill>
                          <a:effectLst/>
                          <a:latin typeface="Calibri" panose="020F0502020204030204" pitchFamily="34" charset="0"/>
                          <a:ea typeface="MS PGothic" panose="020B0600070205080204" pitchFamily="34" charset="-128"/>
                        </a:rPr>
                        <a:t>Server may respond back with status message or with copy of representation or nothing at all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2529154741"/>
                  </a:ext>
                </a:extLst>
              </a:tr>
            </a:tbl>
          </a:graphicData>
        </a:graphic>
      </p:graphicFrame>
      <p:sp>
        <p:nvSpPr>
          <p:cNvPr id="5" name="Slide Number Placeholder 4"/>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B1FC7AD4-124F-4D69-B11E-949E8AE415D8}" type="slidenum">
              <a:rPr lang="en-US" altLang="fr-FR">
                <a:solidFill>
                  <a:srgbClr val="898989"/>
                </a:solidFill>
              </a:rPr>
              <a:pPr/>
              <a:t>56</a:t>
            </a:fld>
            <a:endParaRPr lang="en-US" altLang="fr-FR">
              <a:solidFill>
                <a:srgbClr val="898989"/>
              </a:solidFill>
            </a:endParaRPr>
          </a:p>
        </p:txBody>
      </p:sp>
    </p:spTree>
    <p:extLst>
      <p:ext uri="{BB962C8B-B14F-4D97-AF65-F5344CB8AC3E}">
        <p14:creationId xmlns:p14="http://schemas.microsoft.com/office/powerpoint/2010/main" val="19599038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fr-FR" smtClean="0"/>
              <a:t>PUT vs. POST</a:t>
            </a:r>
          </a:p>
        </p:txBody>
      </p:sp>
      <p:sp>
        <p:nvSpPr>
          <p:cNvPr id="3" name="Content Placeholder 2"/>
          <p:cNvSpPr>
            <a:spLocks noGrp="1"/>
          </p:cNvSpPr>
          <p:nvPr>
            <p:ph idx="1"/>
          </p:nvPr>
        </p:nvSpPr>
        <p:spPr/>
        <p:txBody>
          <a:bodyPr>
            <a:normAutofit/>
          </a:bodyPr>
          <a:lstStyle/>
          <a:p>
            <a:pPr>
              <a:lnSpc>
                <a:spcPct val="80000"/>
              </a:lnSpc>
            </a:pPr>
            <a:r>
              <a:rPr lang="en-US" altLang="fr-FR" sz="2700"/>
              <a:t>POST</a:t>
            </a:r>
          </a:p>
          <a:p>
            <a:pPr lvl="1">
              <a:lnSpc>
                <a:spcPct val="80000"/>
              </a:lnSpc>
            </a:pPr>
            <a:r>
              <a:rPr lang="en-US" altLang="fr-FR"/>
              <a:t>Commonly used for creating subordinate resources existing in relation to some ‘parent’ resource</a:t>
            </a:r>
          </a:p>
          <a:p>
            <a:pPr lvl="2">
              <a:lnSpc>
                <a:spcPct val="80000"/>
              </a:lnSpc>
            </a:pPr>
            <a:r>
              <a:rPr lang="en-US" altLang="fr-FR"/>
              <a:t>Parent: /weblogs/myweblog</a:t>
            </a:r>
          </a:p>
          <a:p>
            <a:pPr lvl="2">
              <a:lnSpc>
                <a:spcPct val="80000"/>
              </a:lnSpc>
            </a:pPr>
            <a:r>
              <a:rPr lang="en-US" altLang="fr-FR"/>
              <a:t>Children: /weblogs/myweblog/entries/1</a:t>
            </a:r>
          </a:p>
          <a:p>
            <a:pPr lvl="2">
              <a:lnSpc>
                <a:spcPct val="80000"/>
              </a:lnSpc>
            </a:pPr>
            <a:r>
              <a:rPr lang="en-US" altLang="fr-FR"/>
              <a:t>Parent: Table in DB; Child: Row in Table</a:t>
            </a:r>
          </a:p>
          <a:p>
            <a:pPr>
              <a:lnSpc>
                <a:spcPct val="80000"/>
              </a:lnSpc>
            </a:pPr>
            <a:r>
              <a:rPr lang="en-US" altLang="fr-FR" sz="2700"/>
              <a:t>PUT</a:t>
            </a:r>
          </a:p>
          <a:p>
            <a:pPr lvl="1">
              <a:lnSpc>
                <a:spcPct val="80000"/>
              </a:lnSpc>
            </a:pPr>
            <a:r>
              <a:rPr lang="en-US" altLang="fr-FR"/>
              <a:t>Usually used for modifying existing resources</a:t>
            </a:r>
          </a:p>
          <a:p>
            <a:pPr lvl="1">
              <a:lnSpc>
                <a:spcPct val="80000"/>
              </a:lnSpc>
            </a:pPr>
            <a:r>
              <a:rPr lang="en-US" altLang="fr-FR"/>
              <a:t>May also be used for creating resources</a:t>
            </a:r>
          </a:p>
          <a:p>
            <a:pPr>
              <a:lnSpc>
                <a:spcPct val="80000"/>
              </a:lnSpc>
            </a:pPr>
            <a:r>
              <a:rPr lang="en-US" altLang="fr-FR" sz="2700"/>
              <a:t>PUT vs. POST (for creation)</a:t>
            </a:r>
          </a:p>
          <a:p>
            <a:pPr lvl="1">
              <a:lnSpc>
                <a:spcPct val="80000"/>
              </a:lnSpc>
            </a:pPr>
            <a:r>
              <a:rPr lang="en-US" altLang="fr-FR"/>
              <a:t>PUT: Client is in charge of deciding which URI resource should have</a:t>
            </a:r>
          </a:p>
          <a:p>
            <a:pPr lvl="1">
              <a:lnSpc>
                <a:spcPct val="80000"/>
              </a:lnSpc>
            </a:pPr>
            <a:r>
              <a:rPr lang="en-US" altLang="fr-FR"/>
              <a:t>POST: Server is in charge of deciding which URI resource should have</a:t>
            </a:r>
          </a:p>
          <a:p>
            <a:pPr lvl="2">
              <a:lnSpc>
                <a:spcPct val="80000"/>
              </a:lnSpc>
            </a:pPr>
            <a:endParaRPr lang="en-US" altLang="fr-FR"/>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B15B143-83EC-4A5A-9C9E-85E2338CBB3B}" type="slidenum">
              <a:rPr lang="en-US" altLang="fr-FR">
                <a:solidFill>
                  <a:srgbClr val="898989"/>
                </a:solidFill>
              </a:rPr>
              <a:pPr/>
              <a:t>57</a:t>
            </a:fld>
            <a:endParaRPr lang="en-US" altLang="fr-FR">
              <a:solidFill>
                <a:srgbClr val="898989"/>
              </a:solidFill>
            </a:endParaRPr>
          </a:p>
        </p:txBody>
      </p:sp>
    </p:spTree>
    <p:extLst>
      <p:ext uri="{BB962C8B-B14F-4D97-AF65-F5344CB8AC3E}">
        <p14:creationId xmlns:p14="http://schemas.microsoft.com/office/powerpoint/2010/main" val="1711211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fr-FR" smtClean="0"/>
              <a:t>PUT vs. POST (Cont’d)</a:t>
            </a:r>
          </a:p>
        </p:txBody>
      </p:sp>
      <p:sp>
        <p:nvSpPr>
          <p:cNvPr id="3" name="Content Placeholder 2"/>
          <p:cNvSpPr>
            <a:spLocks noGrp="1"/>
          </p:cNvSpPr>
          <p:nvPr>
            <p:ph idx="1"/>
          </p:nvPr>
        </p:nvSpPr>
        <p:spPr/>
        <p:txBody>
          <a:bodyPr>
            <a:normAutofit/>
          </a:bodyPr>
          <a:lstStyle/>
          <a:p>
            <a:pPr>
              <a:lnSpc>
                <a:spcPct val="90000"/>
              </a:lnSpc>
            </a:pPr>
            <a:r>
              <a:rPr lang="en-US" altLang="fr-FR" smtClean="0"/>
              <a:t>What in case of partial updates or appending new data? PUT or POST?</a:t>
            </a:r>
          </a:p>
          <a:p>
            <a:pPr lvl="1">
              <a:lnSpc>
                <a:spcPct val="90000"/>
              </a:lnSpc>
            </a:pPr>
            <a:r>
              <a:rPr lang="en-US" altLang="fr-FR" smtClean="0"/>
              <a:t>PUT states: Send completely new representation overwriting current one</a:t>
            </a:r>
          </a:p>
          <a:p>
            <a:pPr lvl="1">
              <a:lnSpc>
                <a:spcPct val="90000"/>
              </a:lnSpc>
            </a:pPr>
            <a:r>
              <a:rPr lang="en-US" altLang="fr-FR" smtClean="0"/>
              <a:t>POST states: Create new resource</a:t>
            </a:r>
          </a:p>
          <a:p>
            <a:pPr>
              <a:lnSpc>
                <a:spcPct val="90000"/>
              </a:lnSpc>
            </a:pPr>
            <a:r>
              <a:rPr lang="en-US" altLang="fr-FR" smtClean="0"/>
              <a:t>In practice: </a:t>
            </a:r>
          </a:p>
          <a:p>
            <a:pPr lvl="1">
              <a:lnSpc>
                <a:spcPct val="90000"/>
              </a:lnSpc>
            </a:pPr>
            <a:r>
              <a:rPr lang="en-US" altLang="fr-FR" smtClean="0"/>
              <a:t>PUT for partial updates works fine. No evidence/claim for ‘why’ it can’t (or shouldn’t) be used as such (personal preference)</a:t>
            </a:r>
          </a:p>
          <a:p>
            <a:pPr lvl="1">
              <a:lnSpc>
                <a:spcPct val="90000"/>
              </a:lnSpc>
            </a:pPr>
            <a:r>
              <a:rPr lang="en-US" altLang="fr-FR" smtClean="0"/>
              <a:t>POST may also be used and some purists prefer this</a:t>
            </a:r>
          </a:p>
          <a:p>
            <a:pPr>
              <a:lnSpc>
                <a:spcPct val="90000"/>
              </a:lnSpc>
            </a:pPr>
            <a:endParaRPr lang="en-US" altLang="fr-FR" smtClean="0"/>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4B6C7145-2659-4997-B783-F9D319285896}" type="slidenum">
              <a:rPr lang="en-US" altLang="fr-FR">
                <a:solidFill>
                  <a:srgbClr val="898989"/>
                </a:solidFill>
              </a:rPr>
              <a:pPr/>
              <a:t>58</a:t>
            </a:fld>
            <a:endParaRPr lang="en-US" altLang="fr-FR">
              <a:solidFill>
                <a:srgbClr val="898989"/>
              </a:solidFill>
            </a:endParaRPr>
          </a:p>
        </p:txBody>
      </p:sp>
    </p:spTree>
    <p:extLst>
      <p:ext uri="{BB962C8B-B14F-4D97-AF65-F5344CB8AC3E}">
        <p14:creationId xmlns:p14="http://schemas.microsoft.com/office/powerpoint/2010/main" val="10866071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ctrTitle"/>
          </p:nvPr>
        </p:nvSpPr>
        <p:spPr>
          <a:xfrm>
            <a:off x="2209800" y="1600200"/>
            <a:ext cx="7772400" cy="914400"/>
          </a:xfrm>
        </p:spPr>
        <p:txBody>
          <a:bodyPr/>
          <a:lstStyle/>
          <a:p>
            <a:r>
              <a:rPr lang="en-US" altLang="fr-FR" smtClean="0"/>
              <a:t>REST Principle #4</a:t>
            </a:r>
          </a:p>
        </p:txBody>
      </p:sp>
      <p:sp>
        <p:nvSpPr>
          <p:cNvPr id="3" name="Content Placeholder 2"/>
          <p:cNvSpPr>
            <a:spLocks noGrp="1"/>
          </p:cNvSpPr>
          <p:nvPr>
            <p:ph type="subTitle" idx="1"/>
          </p:nvPr>
        </p:nvSpPr>
        <p:spPr>
          <a:xfrm>
            <a:off x="1981200" y="2514600"/>
            <a:ext cx="8229600" cy="2819400"/>
          </a:xfrm>
        </p:spPr>
        <p:txBody>
          <a:bodyPr>
            <a:normAutofit/>
          </a:bodyPr>
          <a:lstStyle/>
          <a:p>
            <a:pPr>
              <a:lnSpc>
                <a:spcPct val="80000"/>
              </a:lnSpc>
            </a:pPr>
            <a:r>
              <a:rPr lang="en-US" altLang="fr-FR" sz="2700">
                <a:solidFill>
                  <a:srgbClr val="000000"/>
                </a:solidFill>
              </a:rPr>
              <a:t>Components perform only a small set of well-defined methods on a resource producing a representation to capture the current or intended state of that resource and transfer that representation between components. These methods are global to the specific architectural instantiation of REST; for instance, all resources exposed via HTTP are expected to support each operation identically</a:t>
            </a:r>
            <a:endParaRPr lang="en-US" altLang="fr-FR" sz="2700"/>
          </a:p>
        </p:txBody>
      </p:sp>
      <p:sp>
        <p:nvSpPr>
          <p:cNvPr id="5" name="Slide Number Placeholder 4"/>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B1F07EC2-DE6E-4CF7-B7C7-3A3D74E6AC3C}" type="slidenum">
              <a:rPr lang="en-US" altLang="fr-FR">
                <a:solidFill>
                  <a:srgbClr val="898989"/>
                </a:solidFill>
              </a:rPr>
              <a:pPr/>
              <a:t>59</a:t>
            </a:fld>
            <a:endParaRPr lang="en-US" altLang="fr-FR">
              <a:solidFill>
                <a:srgbClr val="898989"/>
              </a:solidFill>
            </a:endParaRPr>
          </a:p>
        </p:txBody>
      </p:sp>
    </p:spTree>
    <p:extLst>
      <p:ext uri="{BB962C8B-B14F-4D97-AF65-F5344CB8AC3E}">
        <p14:creationId xmlns:p14="http://schemas.microsoft.com/office/powerpoint/2010/main" val="3728182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Example</a:t>
            </a:r>
            <a:endParaRPr lang="fr-FR" dirty="0"/>
          </a:p>
        </p:txBody>
      </p:sp>
      <p:sp>
        <p:nvSpPr>
          <p:cNvPr id="3" name="Espace réservé du contenu 2"/>
          <p:cNvSpPr>
            <a:spLocks noGrp="1"/>
          </p:cNvSpPr>
          <p:nvPr>
            <p:ph idx="1"/>
          </p:nvPr>
        </p:nvSpPr>
        <p:spPr/>
        <p:txBody>
          <a:bodyPr/>
          <a:lstStyle/>
          <a:p>
            <a:r>
              <a:rPr lang="fr-FR" dirty="0" smtClean="0">
                <a:hlinkClick r:id="rId2"/>
              </a:rPr>
              <a:t>http://www.dneonline.com/calculator.asmx</a:t>
            </a:r>
            <a:endParaRPr lang="fr-FR" dirty="0" smtClean="0"/>
          </a:p>
          <a:p>
            <a:r>
              <a:rPr lang="fr-FR" dirty="0" smtClean="0">
                <a:hlinkClick r:id="rId3"/>
              </a:rPr>
              <a:t>http://www.webservicex.com/New/Home/ServiceDetail/9</a:t>
            </a:r>
            <a:endParaRPr lang="fr-FR" dirty="0" smtClean="0"/>
          </a:p>
          <a:p>
            <a:endParaRPr lang="fr-FR" dirty="0" smtClean="0"/>
          </a:p>
          <a:p>
            <a:endParaRPr lang="fr-FR" dirty="0"/>
          </a:p>
        </p:txBody>
      </p:sp>
      <p:sp>
        <p:nvSpPr>
          <p:cNvPr id="6" name="Espace réservé du numéro de diapositive 5"/>
          <p:cNvSpPr>
            <a:spLocks noGrp="1"/>
          </p:cNvSpPr>
          <p:nvPr>
            <p:ph type="sldNum" sz="quarter" idx="12"/>
          </p:nvPr>
        </p:nvSpPr>
        <p:spPr/>
        <p:txBody>
          <a:bodyPr/>
          <a:lstStyle/>
          <a:p>
            <a:fld id="{79E88437-7EE6-ED48-AB3C-19DA85FCB265}" type="slidenum">
              <a:rPr lang="en-US" smtClean="0"/>
              <a:pPr/>
              <a:t>6</a:t>
            </a:fld>
            <a:endParaRPr lang="en-US"/>
          </a:p>
        </p:txBody>
      </p:sp>
    </p:spTree>
    <p:extLst>
      <p:ext uri="{BB962C8B-B14F-4D97-AF65-F5344CB8AC3E}">
        <p14:creationId xmlns:p14="http://schemas.microsoft.com/office/powerpoint/2010/main" val="36773860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fr-FR" sz="3600"/>
              <a:t>Understanding REST </a:t>
            </a:r>
            <a:r>
              <a:rPr lang="en-US" altLang="fr-FR" sz="3200"/>
              <a:t>– Safety &amp; Idempotence</a:t>
            </a:r>
          </a:p>
        </p:txBody>
      </p:sp>
      <p:sp>
        <p:nvSpPr>
          <p:cNvPr id="3" name="Content Placeholder 2"/>
          <p:cNvSpPr>
            <a:spLocks noGrp="1"/>
          </p:cNvSpPr>
          <p:nvPr>
            <p:ph idx="1"/>
          </p:nvPr>
        </p:nvSpPr>
        <p:spPr/>
        <p:txBody>
          <a:bodyPr/>
          <a:lstStyle/>
          <a:p>
            <a:r>
              <a:rPr lang="en-US" altLang="fr-FR" sz="2600"/>
              <a:t>When </a:t>
            </a:r>
            <a:r>
              <a:rPr lang="en-US" altLang="fr-FR" sz="2600" i="1" u="sng"/>
              <a:t>correctly used</a:t>
            </a:r>
            <a:r>
              <a:rPr lang="en-US" altLang="fr-FR" sz="2600"/>
              <a:t> GET and HEAD requests are </a:t>
            </a:r>
            <a:r>
              <a:rPr lang="en-US" altLang="fr-FR" sz="2600" b="1" i="1"/>
              <a:t>safe</a:t>
            </a:r>
            <a:r>
              <a:rPr lang="en-US" altLang="fr-FR" sz="2600"/>
              <a:t> and GET, HEAD, PUT, DELETE are </a:t>
            </a:r>
            <a:r>
              <a:rPr lang="en-US" altLang="fr-FR" sz="2600" b="1" i="1"/>
              <a:t>idempotent</a:t>
            </a:r>
            <a:r>
              <a:rPr lang="en-US" altLang="fr-FR" sz="2600"/>
              <a:t>. POST is neither safe nor idempotent</a:t>
            </a:r>
          </a:p>
          <a:p>
            <a:r>
              <a:rPr lang="en-US" altLang="fr-FR" sz="2600" b="1"/>
              <a:t>Safety:</a:t>
            </a:r>
            <a:r>
              <a:rPr lang="en-US" altLang="fr-FR" sz="2600"/>
              <a:t> The request doesn’t change server state i.e. no side effects </a:t>
            </a:r>
            <a:r>
              <a:rPr lang="en-US" altLang="fr-FR" sz="2600">
                <a:sym typeface="Wingdings" panose="05000000000000000000" pitchFamily="2" charset="2"/>
              </a:rPr>
              <a:t></a:t>
            </a:r>
            <a:r>
              <a:rPr lang="en-US" altLang="fr-FR" sz="2600"/>
              <a:t> no changing state of resource</a:t>
            </a:r>
          </a:p>
          <a:p>
            <a:pPr lvl="1"/>
            <a:r>
              <a:rPr lang="en-US" altLang="fr-FR"/>
              <a:t>Making 10 requests is same as making one or none at all</a:t>
            </a:r>
          </a:p>
          <a:p>
            <a:r>
              <a:rPr lang="en-US" altLang="fr-FR" sz="2600" b="1"/>
              <a:t>Idempotence:</a:t>
            </a:r>
            <a:r>
              <a:rPr lang="en-US" altLang="fr-FR" sz="2600"/>
              <a:t> Executing the same operation multiple times is the same as executing it once</a:t>
            </a:r>
          </a:p>
          <a:p>
            <a:pPr lvl="1"/>
            <a:r>
              <a:rPr lang="en-US" altLang="fr-FR"/>
              <a:t>Deleting an already DELETE-ed resource is still deleted</a:t>
            </a:r>
          </a:p>
          <a:p>
            <a:pPr lvl="1"/>
            <a:r>
              <a:rPr lang="en-US" altLang="fr-FR"/>
              <a:t>Updating an already updated resource with PUT has no effect</a:t>
            </a:r>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BD75915-5AB0-428B-8E4D-28784ED434D9}" type="slidenum">
              <a:rPr lang="en-US" altLang="fr-FR">
                <a:solidFill>
                  <a:srgbClr val="898989"/>
                </a:solidFill>
              </a:rPr>
              <a:pPr/>
              <a:t>60</a:t>
            </a:fld>
            <a:endParaRPr lang="en-US" altLang="fr-FR">
              <a:solidFill>
                <a:srgbClr val="898989"/>
              </a:solidFill>
            </a:endParaRPr>
          </a:p>
        </p:txBody>
      </p:sp>
    </p:spTree>
    <p:extLst>
      <p:ext uri="{BB962C8B-B14F-4D97-AF65-F5344CB8AC3E}">
        <p14:creationId xmlns:p14="http://schemas.microsoft.com/office/powerpoint/2010/main" val="3131093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fr-FR" smtClean="0"/>
              <a:t>Safety and Idempotence</a:t>
            </a:r>
          </a:p>
        </p:txBody>
      </p:sp>
      <p:sp>
        <p:nvSpPr>
          <p:cNvPr id="3" name="Content Placeholder 2"/>
          <p:cNvSpPr>
            <a:spLocks noGrp="1"/>
          </p:cNvSpPr>
          <p:nvPr>
            <p:ph idx="1"/>
          </p:nvPr>
        </p:nvSpPr>
        <p:spPr/>
        <p:txBody>
          <a:bodyPr>
            <a:normAutofit/>
          </a:bodyPr>
          <a:lstStyle/>
          <a:p>
            <a:pPr>
              <a:lnSpc>
                <a:spcPct val="90000"/>
              </a:lnSpc>
            </a:pPr>
            <a:r>
              <a:rPr lang="en-US" altLang="fr-FR" smtClean="0"/>
              <a:t>Why do they matter?</a:t>
            </a:r>
          </a:p>
          <a:p>
            <a:pPr>
              <a:lnSpc>
                <a:spcPct val="90000"/>
              </a:lnSpc>
            </a:pPr>
            <a:r>
              <a:rPr lang="en-US" altLang="fr-FR" smtClean="0"/>
              <a:t>Lets a client make reliable HTTP requests over an unreliable connection</a:t>
            </a:r>
          </a:p>
          <a:p>
            <a:pPr>
              <a:lnSpc>
                <a:spcPct val="90000"/>
              </a:lnSpc>
            </a:pPr>
            <a:r>
              <a:rPr lang="en-US" altLang="fr-FR" smtClean="0"/>
              <a:t>If no response then just reissue the request </a:t>
            </a:r>
            <a:endParaRPr lang="en-US" altLang="fr-FR" smtClean="0">
              <a:sym typeface="Wingdings" panose="05000000000000000000" pitchFamily="2" charset="2"/>
            </a:endParaRPr>
          </a:p>
          <a:p>
            <a:pPr>
              <a:lnSpc>
                <a:spcPct val="90000"/>
              </a:lnSpc>
            </a:pPr>
            <a:r>
              <a:rPr lang="en-US" altLang="fr-FR" smtClean="0">
                <a:sym typeface="Wingdings" panose="05000000000000000000" pitchFamily="2" charset="2"/>
              </a:rPr>
              <a:t>Some common mistakes/misuses:</a:t>
            </a:r>
          </a:p>
          <a:p>
            <a:pPr lvl="1">
              <a:lnSpc>
                <a:spcPct val="90000"/>
              </a:lnSpc>
            </a:pPr>
            <a:r>
              <a:rPr lang="en-US" altLang="fr-FR" smtClean="0">
                <a:sym typeface="Wingdings" panose="05000000000000000000" pitchFamily="2" charset="2"/>
              </a:rPr>
              <a:t>GET https://some.api.com/item/delete</a:t>
            </a:r>
          </a:p>
          <a:p>
            <a:pPr lvl="1">
              <a:lnSpc>
                <a:spcPct val="90000"/>
              </a:lnSpc>
            </a:pPr>
            <a:r>
              <a:rPr lang="en-US" altLang="fr-FR" smtClean="0">
                <a:sym typeface="Wingdings" panose="05000000000000000000" pitchFamily="2" charset="2"/>
              </a:rPr>
              <a:t>(Overloaded )POST https://some.api.com/item</a:t>
            </a:r>
          </a:p>
          <a:p>
            <a:pPr lvl="2">
              <a:lnSpc>
                <a:spcPct val="90000"/>
              </a:lnSpc>
            </a:pPr>
            <a:r>
              <a:rPr lang="en-US" altLang="fr-FR" smtClean="0"/>
              <a:t>Entity-body: Method=fetch</a:t>
            </a:r>
          </a:p>
          <a:p>
            <a:pPr lvl="2">
              <a:lnSpc>
                <a:spcPct val="90000"/>
              </a:lnSpc>
            </a:pPr>
            <a:r>
              <a:rPr lang="en-US" altLang="fr-FR" smtClean="0"/>
              <a:t>Or setting different query parameters</a:t>
            </a:r>
          </a:p>
          <a:p>
            <a:pPr lvl="2">
              <a:lnSpc>
                <a:spcPct val="90000"/>
              </a:lnSpc>
            </a:pPr>
            <a:r>
              <a:rPr lang="en-US" altLang="fr-FR" smtClean="0"/>
              <a:t>Basically using POST for everything </a:t>
            </a:r>
            <a:r>
              <a:rPr lang="en-US" altLang="fr-FR" smtClean="0">
                <a:sym typeface="Wingdings" panose="05000000000000000000" pitchFamily="2" charset="2"/>
              </a:rPr>
              <a:t></a:t>
            </a:r>
            <a:endParaRPr lang="en-US" altLang="fr-FR" smtClean="0"/>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07B899EF-CFAD-405E-927B-71EFAE4563C8}" type="slidenum">
              <a:rPr lang="en-US" altLang="fr-FR">
                <a:solidFill>
                  <a:srgbClr val="898989"/>
                </a:solidFill>
              </a:rPr>
              <a:pPr/>
              <a:t>61</a:t>
            </a:fld>
            <a:endParaRPr lang="en-US" altLang="fr-FR">
              <a:solidFill>
                <a:srgbClr val="898989"/>
              </a:solidFill>
            </a:endParaRPr>
          </a:p>
        </p:txBody>
      </p:sp>
    </p:spTree>
    <p:extLst>
      <p:ext uri="{BB962C8B-B14F-4D97-AF65-F5344CB8AC3E}">
        <p14:creationId xmlns:p14="http://schemas.microsoft.com/office/powerpoint/2010/main" val="4239419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ctrTitle"/>
          </p:nvPr>
        </p:nvSpPr>
        <p:spPr>
          <a:xfrm>
            <a:off x="2209800" y="2438400"/>
            <a:ext cx="7772400" cy="914400"/>
          </a:xfrm>
        </p:spPr>
        <p:txBody>
          <a:bodyPr/>
          <a:lstStyle/>
          <a:p>
            <a:r>
              <a:rPr lang="en-US" altLang="fr-FR" smtClean="0"/>
              <a:t>REST Principle #5</a:t>
            </a:r>
          </a:p>
        </p:txBody>
      </p:sp>
      <p:sp>
        <p:nvSpPr>
          <p:cNvPr id="54275" name="Content Placeholder 2"/>
          <p:cNvSpPr>
            <a:spLocks noGrp="1"/>
          </p:cNvSpPr>
          <p:nvPr>
            <p:ph type="subTitle" idx="1"/>
          </p:nvPr>
        </p:nvSpPr>
        <p:spPr>
          <a:xfrm>
            <a:off x="1981200" y="3352800"/>
            <a:ext cx="8229600" cy="1752600"/>
          </a:xfrm>
        </p:spPr>
        <p:txBody>
          <a:bodyPr/>
          <a:lstStyle/>
          <a:p>
            <a:r>
              <a:rPr lang="en-US" altLang="fr-FR" smtClean="0">
                <a:solidFill>
                  <a:srgbClr val="000000"/>
                </a:solidFill>
              </a:rPr>
              <a:t>Idempotent operations and representation metadata are encouraged in support of caching and representation reuse.</a:t>
            </a:r>
            <a:endParaRPr lang="en-US" altLang="fr-FR" smtClean="0">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D5F5490-2FF5-4880-A3EC-8852779040C2}" type="slidenum">
              <a:rPr lang="en-US" altLang="fr-FR">
                <a:solidFill>
                  <a:srgbClr val="898989"/>
                </a:solidFill>
              </a:rPr>
              <a:pPr/>
              <a:t>62</a:t>
            </a:fld>
            <a:endParaRPr lang="en-US" altLang="fr-FR">
              <a:solidFill>
                <a:srgbClr val="898989"/>
              </a:solidFill>
            </a:endParaRPr>
          </a:p>
        </p:txBody>
      </p:sp>
    </p:spTree>
    <p:extLst>
      <p:ext uri="{BB962C8B-B14F-4D97-AF65-F5344CB8AC3E}">
        <p14:creationId xmlns:p14="http://schemas.microsoft.com/office/powerpoint/2010/main" val="26469452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ctrTitle"/>
          </p:nvPr>
        </p:nvSpPr>
        <p:spPr>
          <a:xfrm>
            <a:off x="2209800" y="1752600"/>
            <a:ext cx="7772400" cy="914400"/>
          </a:xfrm>
        </p:spPr>
        <p:txBody>
          <a:bodyPr/>
          <a:lstStyle/>
          <a:p>
            <a:r>
              <a:rPr lang="en-US" altLang="fr-FR" smtClean="0"/>
              <a:t>REST Principle #6</a:t>
            </a:r>
          </a:p>
        </p:txBody>
      </p:sp>
      <p:sp>
        <p:nvSpPr>
          <p:cNvPr id="3" name="Content Placeholder 2"/>
          <p:cNvSpPr>
            <a:spLocks noGrp="1"/>
          </p:cNvSpPr>
          <p:nvPr>
            <p:ph type="subTitle" idx="1"/>
          </p:nvPr>
        </p:nvSpPr>
        <p:spPr>
          <a:xfrm>
            <a:off x="1981200" y="2667000"/>
            <a:ext cx="8229600" cy="2514600"/>
          </a:xfrm>
        </p:spPr>
        <p:txBody>
          <a:bodyPr>
            <a:normAutofit/>
          </a:bodyPr>
          <a:lstStyle/>
          <a:p>
            <a:pPr>
              <a:lnSpc>
                <a:spcPct val="90000"/>
              </a:lnSpc>
            </a:pPr>
            <a:r>
              <a:rPr lang="en-US" altLang="fr-FR" sz="2700">
                <a:solidFill>
                  <a:srgbClr val="000000"/>
                </a:solidFill>
              </a:rPr>
              <a:t>The presence of intermediaries is promoted. Filtering or redirection intermediaries may also use both the metadata and the representations within requests or responses to augment, restrict, or modify requests and responses in a manner that is transparent to both the user agent and the origin server.</a:t>
            </a:r>
            <a:endParaRPr lang="en-US" altLang="fr-FR" sz="2700"/>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143FEAFA-BCF9-4A0A-BBDD-E2FCAA8C442D}" type="slidenum">
              <a:rPr lang="en-US" altLang="fr-FR">
                <a:solidFill>
                  <a:srgbClr val="898989"/>
                </a:solidFill>
              </a:rPr>
              <a:pPr/>
              <a:t>63</a:t>
            </a:fld>
            <a:endParaRPr lang="en-US" altLang="fr-FR">
              <a:solidFill>
                <a:srgbClr val="898989"/>
              </a:solidFill>
            </a:endParaRPr>
          </a:p>
        </p:txBody>
      </p:sp>
    </p:spTree>
    <p:extLst>
      <p:ext uri="{BB962C8B-B14F-4D97-AF65-F5344CB8AC3E}">
        <p14:creationId xmlns:p14="http://schemas.microsoft.com/office/powerpoint/2010/main" val="30594105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fr-FR" smtClean="0"/>
              <a:t>Steps to a RESTful Architecture</a:t>
            </a:r>
          </a:p>
        </p:txBody>
      </p:sp>
      <p:sp>
        <p:nvSpPr>
          <p:cNvPr id="3" name="Content Placeholder 2"/>
          <p:cNvSpPr>
            <a:spLocks noGrp="1"/>
          </p:cNvSpPr>
          <p:nvPr>
            <p:ph idx="1"/>
          </p:nvPr>
        </p:nvSpPr>
        <p:spPr/>
        <p:txBody>
          <a:bodyPr>
            <a:normAutofit fontScale="92500" lnSpcReduction="10000"/>
          </a:bodyPr>
          <a:lstStyle/>
          <a:p>
            <a:pPr marL="0" indent="0">
              <a:lnSpc>
                <a:spcPct val="80000"/>
              </a:lnSpc>
              <a:buNone/>
            </a:pPr>
            <a:r>
              <a:rPr lang="en-US" altLang="fr-FR" sz="2500"/>
              <a:t>Read the Requirements and turn them into resources </a:t>
            </a:r>
            <a:r>
              <a:rPr lang="en-US" altLang="fr-FR" sz="2500">
                <a:sym typeface="Wingdings" panose="05000000000000000000" pitchFamily="2" charset="2"/>
              </a:rPr>
              <a:t></a:t>
            </a:r>
          </a:p>
          <a:p>
            <a:pPr marL="0" indent="0">
              <a:lnSpc>
                <a:spcPct val="80000"/>
              </a:lnSpc>
              <a:buFont typeface="Calibri" panose="020F0502020204030204" pitchFamily="34" charset="0"/>
              <a:buAutoNum type="arabicPeriod"/>
            </a:pPr>
            <a:r>
              <a:rPr lang="en-US" altLang="fr-FR" sz="2500">
                <a:sym typeface="Wingdings" panose="05000000000000000000" pitchFamily="2" charset="2"/>
              </a:rPr>
              <a:t>Figure out the data set</a:t>
            </a:r>
          </a:p>
          <a:p>
            <a:pPr marL="0" indent="0">
              <a:lnSpc>
                <a:spcPct val="80000"/>
              </a:lnSpc>
              <a:buFont typeface="Calibri" panose="020F0502020204030204" pitchFamily="34" charset="0"/>
              <a:buAutoNum type="arabicPeriod"/>
            </a:pPr>
            <a:r>
              <a:rPr lang="en-US" altLang="fr-FR" sz="2500">
                <a:sym typeface="Wingdings" panose="05000000000000000000" pitchFamily="2" charset="2"/>
              </a:rPr>
              <a:t>Split the data set into resources</a:t>
            </a:r>
          </a:p>
          <a:p>
            <a:pPr marL="0" indent="0">
              <a:lnSpc>
                <a:spcPct val="80000"/>
              </a:lnSpc>
              <a:buNone/>
            </a:pPr>
            <a:r>
              <a:rPr lang="en-US" altLang="fr-FR" sz="2500">
                <a:sym typeface="Wingdings" panose="05000000000000000000" pitchFamily="2" charset="2"/>
              </a:rPr>
              <a:t>	</a:t>
            </a:r>
            <a:r>
              <a:rPr lang="en-US" altLang="fr-FR" sz="2500" u="sng">
                <a:sym typeface="Wingdings" panose="05000000000000000000" pitchFamily="2" charset="2"/>
              </a:rPr>
              <a:t>For each kind of resource:</a:t>
            </a:r>
          </a:p>
          <a:p>
            <a:pPr marL="0" indent="0">
              <a:lnSpc>
                <a:spcPct val="80000"/>
              </a:lnSpc>
              <a:buFont typeface="Calibri" panose="020F0502020204030204" pitchFamily="34" charset="0"/>
              <a:buAutoNum type="arabicPeriod" startAt="3"/>
            </a:pPr>
            <a:r>
              <a:rPr lang="en-US" altLang="fr-FR" sz="2500">
                <a:sym typeface="Wingdings" panose="05000000000000000000" pitchFamily="2" charset="2"/>
              </a:rPr>
              <a:t>Name resources with URIs</a:t>
            </a:r>
          </a:p>
          <a:p>
            <a:pPr marL="0" indent="0">
              <a:lnSpc>
                <a:spcPct val="80000"/>
              </a:lnSpc>
              <a:buFont typeface="Calibri" panose="020F0502020204030204" pitchFamily="34" charset="0"/>
              <a:buAutoNum type="arabicPeriod" startAt="3"/>
            </a:pPr>
            <a:r>
              <a:rPr lang="en-US" altLang="fr-FR" sz="2500">
                <a:sym typeface="Wingdings" panose="05000000000000000000" pitchFamily="2" charset="2"/>
              </a:rPr>
              <a:t>Expose a subset of uniform interface</a:t>
            </a:r>
          </a:p>
          <a:p>
            <a:pPr marL="0" indent="0">
              <a:lnSpc>
                <a:spcPct val="80000"/>
              </a:lnSpc>
              <a:buFont typeface="Calibri" panose="020F0502020204030204" pitchFamily="34" charset="0"/>
              <a:buAutoNum type="arabicPeriod" startAt="3"/>
            </a:pPr>
            <a:r>
              <a:rPr lang="en-US" altLang="fr-FR" sz="2500">
                <a:sym typeface="Wingdings" panose="05000000000000000000" pitchFamily="2" charset="2"/>
              </a:rPr>
              <a:t>Design representation(s) accepted from client (Form-data, JSON, XML to be sent to server)</a:t>
            </a:r>
          </a:p>
          <a:p>
            <a:pPr marL="0" indent="0">
              <a:lnSpc>
                <a:spcPct val="80000"/>
              </a:lnSpc>
              <a:buFont typeface="Calibri" panose="020F0502020204030204" pitchFamily="34" charset="0"/>
              <a:buAutoNum type="arabicPeriod" startAt="3"/>
            </a:pPr>
            <a:r>
              <a:rPr lang="en-US" altLang="fr-FR" sz="2500">
                <a:sym typeface="Wingdings" panose="05000000000000000000" pitchFamily="2" charset="2"/>
              </a:rPr>
              <a:t>Design representation(s) served to client (file-format, language and/or (which) status message to be sent)</a:t>
            </a:r>
          </a:p>
          <a:p>
            <a:pPr marL="0" indent="0">
              <a:lnSpc>
                <a:spcPct val="80000"/>
              </a:lnSpc>
              <a:buFont typeface="Calibri" panose="020F0502020204030204" pitchFamily="34" charset="0"/>
              <a:buAutoNum type="arabicPeriod" startAt="3"/>
            </a:pPr>
            <a:r>
              <a:rPr lang="en-US" altLang="fr-FR" sz="2500">
                <a:sym typeface="Wingdings" panose="05000000000000000000" pitchFamily="2" charset="2"/>
              </a:rPr>
              <a:t>Consider typical course of events: sunny-day scenarios</a:t>
            </a:r>
          </a:p>
          <a:p>
            <a:pPr marL="0" indent="0">
              <a:lnSpc>
                <a:spcPct val="80000"/>
              </a:lnSpc>
              <a:buFont typeface="Calibri" panose="020F0502020204030204" pitchFamily="34" charset="0"/>
              <a:buAutoNum type="arabicPeriod" startAt="3"/>
            </a:pPr>
            <a:r>
              <a:rPr lang="en-US" altLang="fr-FR" sz="2500">
                <a:sym typeface="Wingdings" panose="05000000000000000000" pitchFamily="2" charset="2"/>
              </a:rPr>
              <a:t>Consider alternative/error conditions: rainy-day scenarios</a:t>
            </a:r>
          </a:p>
          <a:p>
            <a:pPr marL="0" indent="0">
              <a:lnSpc>
                <a:spcPct val="80000"/>
              </a:lnSpc>
              <a:buFont typeface="Calibri" panose="020F0502020204030204" pitchFamily="34" charset="0"/>
              <a:buAutoNum type="arabicPeriod" startAt="3"/>
            </a:pPr>
            <a:endParaRPr lang="en-US" altLang="fr-FR" sz="2500">
              <a:sym typeface="Wingdings" panose="05000000000000000000" pitchFamily="2" charset="2"/>
            </a:endParaRPr>
          </a:p>
          <a:p>
            <a:pPr marL="0" indent="0">
              <a:lnSpc>
                <a:spcPct val="80000"/>
              </a:lnSpc>
              <a:buFont typeface="Calibri" panose="020F0502020204030204" pitchFamily="34" charset="0"/>
              <a:buAutoNum type="arabicPeriod" startAt="3"/>
            </a:pPr>
            <a:endParaRPr lang="en-US" altLang="fr-FR" sz="2500"/>
          </a:p>
          <a:p>
            <a:pPr marL="0" indent="0">
              <a:lnSpc>
                <a:spcPct val="80000"/>
              </a:lnSpc>
              <a:buFont typeface="Calibri" panose="020F0502020204030204" pitchFamily="34" charset="0"/>
              <a:buAutoNum type="arabicPeriod" startAt="3"/>
            </a:pPr>
            <a:endParaRPr lang="en-US" altLang="fr-FR" sz="2500"/>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1180220-6C1B-4B3E-8346-87CF2B495619}" type="slidenum">
              <a:rPr lang="en-US" altLang="fr-FR">
                <a:solidFill>
                  <a:srgbClr val="898989"/>
                </a:solidFill>
              </a:rPr>
              <a:pPr/>
              <a:t>64</a:t>
            </a:fld>
            <a:endParaRPr lang="en-US" altLang="fr-FR">
              <a:solidFill>
                <a:srgbClr val="898989"/>
              </a:solidFill>
            </a:endParaRPr>
          </a:p>
        </p:txBody>
      </p:sp>
    </p:spTree>
    <p:extLst>
      <p:ext uri="{BB962C8B-B14F-4D97-AF65-F5344CB8AC3E}">
        <p14:creationId xmlns:p14="http://schemas.microsoft.com/office/powerpoint/2010/main" val="38833336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fr-FR" smtClean="0"/>
              <a:t>HTTP Status/Response Codes</a:t>
            </a:r>
          </a:p>
        </p:txBody>
      </p:sp>
      <p:sp>
        <p:nvSpPr>
          <p:cNvPr id="57347" name="Content Placeholder 2"/>
          <p:cNvSpPr>
            <a:spLocks noGrp="1"/>
          </p:cNvSpPr>
          <p:nvPr>
            <p:ph idx="1"/>
          </p:nvPr>
        </p:nvSpPr>
        <p:spPr/>
        <p:txBody>
          <a:bodyPr/>
          <a:lstStyle/>
          <a:p>
            <a:r>
              <a:rPr lang="en-US" altLang="fr-FR" smtClean="0"/>
              <a:t>HTTP is built in with a set of status codes for various types of scenarios:</a:t>
            </a:r>
          </a:p>
          <a:p>
            <a:pPr lvl="1"/>
            <a:r>
              <a:rPr lang="en-US" altLang="fr-FR" smtClean="0"/>
              <a:t>2xx Success (</a:t>
            </a:r>
            <a:r>
              <a:rPr lang="en-US" altLang="fr-FR" i="1" smtClean="0"/>
              <a:t>200 OK</a:t>
            </a:r>
            <a:r>
              <a:rPr lang="en-US" altLang="fr-FR" smtClean="0"/>
              <a:t>, </a:t>
            </a:r>
            <a:r>
              <a:rPr lang="en-US" altLang="fr-FR" i="1" smtClean="0"/>
              <a:t>201 Created</a:t>
            </a:r>
            <a:r>
              <a:rPr lang="en-US" altLang="fr-FR" smtClean="0"/>
              <a:t>…)</a:t>
            </a:r>
          </a:p>
          <a:p>
            <a:pPr lvl="1"/>
            <a:r>
              <a:rPr lang="en-US" altLang="fr-FR" smtClean="0"/>
              <a:t>3xx Redirection (</a:t>
            </a:r>
            <a:r>
              <a:rPr lang="en-US" altLang="fr-FR" i="1" smtClean="0"/>
              <a:t>303 See other</a:t>
            </a:r>
            <a:r>
              <a:rPr lang="en-US" altLang="fr-FR" smtClean="0"/>
              <a:t>)</a:t>
            </a:r>
          </a:p>
          <a:p>
            <a:pPr lvl="1"/>
            <a:r>
              <a:rPr lang="en-US" altLang="fr-FR" smtClean="0"/>
              <a:t>4xx Client error (</a:t>
            </a:r>
            <a:r>
              <a:rPr lang="en-US" altLang="fr-FR" i="1" smtClean="0"/>
              <a:t>404 Not Found</a:t>
            </a:r>
            <a:r>
              <a:rPr lang="en-US" altLang="fr-FR" smtClean="0"/>
              <a:t>)</a:t>
            </a:r>
          </a:p>
          <a:p>
            <a:pPr lvl="1"/>
            <a:r>
              <a:rPr lang="en-US" altLang="fr-FR" smtClean="0"/>
              <a:t>5xx Server error (</a:t>
            </a:r>
            <a:r>
              <a:rPr lang="en-US" altLang="fr-FR" i="1" smtClean="0"/>
              <a:t>500 Internal Server Errror</a:t>
            </a:r>
            <a:r>
              <a:rPr lang="en-US" altLang="fr-FR" smtClean="0"/>
              <a:t>)</a:t>
            </a:r>
          </a:p>
          <a:p>
            <a:r>
              <a:rPr lang="en-US" altLang="fr-FR" smtClean="0"/>
              <a:t>Leverage existing status codes to handle sunny/rainy-day scenarios in your application!</a:t>
            </a:r>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A24E854D-C37E-479B-A85A-CFA85B942D3F}" type="slidenum">
              <a:rPr lang="en-US" altLang="fr-FR">
                <a:solidFill>
                  <a:srgbClr val="898989"/>
                </a:solidFill>
              </a:rPr>
              <a:pPr/>
              <a:t>65</a:t>
            </a:fld>
            <a:endParaRPr lang="en-US" altLang="fr-FR">
              <a:solidFill>
                <a:srgbClr val="898989"/>
              </a:solidFill>
            </a:endParaRPr>
          </a:p>
        </p:txBody>
      </p:sp>
    </p:spTree>
    <p:extLst>
      <p:ext uri="{BB962C8B-B14F-4D97-AF65-F5344CB8AC3E}">
        <p14:creationId xmlns:p14="http://schemas.microsoft.com/office/powerpoint/2010/main" val="15996219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981200" y="76201"/>
            <a:ext cx="8229600" cy="868363"/>
          </a:xfrm>
        </p:spPr>
        <p:txBody>
          <a:bodyPr/>
          <a:lstStyle/>
          <a:p>
            <a:r>
              <a:rPr lang="en-US" altLang="fr-FR" smtClean="0"/>
              <a:t>Points to Note</a:t>
            </a:r>
          </a:p>
        </p:txBody>
      </p:sp>
      <p:sp>
        <p:nvSpPr>
          <p:cNvPr id="3" name="Content Placeholder 2"/>
          <p:cNvSpPr>
            <a:spLocks noGrp="1"/>
          </p:cNvSpPr>
          <p:nvPr>
            <p:ph idx="1"/>
          </p:nvPr>
        </p:nvSpPr>
        <p:spPr>
          <a:xfrm>
            <a:off x="1981200" y="838200"/>
            <a:ext cx="8229600" cy="5638800"/>
          </a:xfrm>
        </p:spPr>
        <p:txBody>
          <a:bodyPr>
            <a:normAutofit lnSpcReduction="10000"/>
          </a:bodyPr>
          <a:lstStyle/>
          <a:p>
            <a:pPr>
              <a:lnSpc>
                <a:spcPct val="80000"/>
              </a:lnSpc>
            </a:pPr>
            <a:r>
              <a:rPr lang="en-US" altLang="fr-FR" sz="2700"/>
              <a:t>Authentication/Authorization data sent with every request</a:t>
            </a:r>
          </a:p>
          <a:p>
            <a:pPr>
              <a:lnSpc>
                <a:spcPct val="80000"/>
              </a:lnSpc>
            </a:pPr>
            <a:r>
              <a:rPr lang="en-US" altLang="fr-FR" sz="2700"/>
              <a:t>Sessions are NOT RESTful (i.e. sessions = state)</a:t>
            </a:r>
          </a:p>
          <a:p>
            <a:pPr>
              <a:lnSpc>
                <a:spcPct val="80000"/>
              </a:lnSpc>
            </a:pPr>
            <a:r>
              <a:rPr lang="en-US" altLang="fr-FR" sz="2700"/>
              <a:t>Cookies, if used appropriately (for storing client state) are RESTful</a:t>
            </a:r>
          </a:p>
          <a:p>
            <a:pPr>
              <a:lnSpc>
                <a:spcPct val="80000"/>
              </a:lnSpc>
            </a:pPr>
            <a:r>
              <a:rPr lang="en-US" altLang="fr-FR" sz="2700"/>
              <a:t>100% RESTful architecture is not practical and not valuable either</a:t>
            </a:r>
          </a:p>
          <a:p>
            <a:pPr>
              <a:lnSpc>
                <a:spcPct val="80000"/>
              </a:lnSpc>
            </a:pPr>
            <a:r>
              <a:rPr lang="en-US" altLang="fr-FR" sz="2700"/>
              <a:t>Need to be unRESTful at times (Eg.: Login/Logout)</a:t>
            </a:r>
          </a:p>
          <a:p>
            <a:pPr lvl="1">
              <a:lnSpc>
                <a:spcPct val="80000"/>
              </a:lnSpc>
            </a:pPr>
            <a:r>
              <a:rPr lang="en-US" altLang="fr-FR"/>
              <a:t>These are actions and not a resource per se</a:t>
            </a:r>
          </a:p>
          <a:p>
            <a:pPr lvl="1">
              <a:lnSpc>
                <a:spcPct val="80000"/>
              </a:lnSpc>
            </a:pPr>
            <a:r>
              <a:rPr lang="en-US" altLang="fr-FR"/>
              <a:t>Usually POST requests sent to some URI for logging in/out</a:t>
            </a:r>
          </a:p>
          <a:p>
            <a:pPr lvl="1">
              <a:lnSpc>
                <a:spcPct val="80000"/>
              </a:lnSpc>
            </a:pPr>
            <a:r>
              <a:rPr lang="en-US" altLang="fr-FR"/>
              <a:t>Advantages: Gives login page, provides ability of “Forgot your password” type functionalities etc. </a:t>
            </a:r>
          </a:p>
          <a:p>
            <a:pPr lvl="1">
              <a:lnSpc>
                <a:spcPct val="80000"/>
              </a:lnSpc>
            </a:pPr>
            <a:r>
              <a:rPr lang="en-US" altLang="fr-FR"/>
              <a:t>Benefits of UnRESTful-ness outweigh adherence to style</a:t>
            </a:r>
          </a:p>
          <a:p>
            <a:pPr>
              <a:lnSpc>
                <a:spcPct val="80000"/>
              </a:lnSpc>
            </a:pPr>
            <a:r>
              <a:rPr lang="en-US" altLang="fr-FR" sz="2700"/>
              <a:t>Some server frameworks only support GET/POST forcing one to overload POST requests for PUT/DELETE</a:t>
            </a:r>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B3A2BCC8-211D-4B89-B8B3-A48D999126D0}" type="slidenum">
              <a:rPr lang="en-US" altLang="fr-FR">
                <a:solidFill>
                  <a:srgbClr val="898989"/>
                </a:solidFill>
              </a:rPr>
              <a:pPr/>
              <a:t>66</a:t>
            </a:fld>
            <a:endParaRPr lang="en-US" altLang="fr-FR">
              <a:solidFill>
                <a:srgbClr val="898989"/>
              </a:solidFill>
            </a:endParaRPr>
          </a:p>
        </p:txBody>
      </p:sp>
    </p:spTree>
    <p:extLst>
      <p:ext uri="{BB962C8B-B14F-4D97-AF65-F5344CB8AC3E}">
        <p14:creationId xmlns:p14="http://schemas.microsoft.com/office/powerpoint/2010/main" val="2409387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fr-FR" smtClean="0"/>
              <a:t>Benefits of RESTful Design</a:t>
            </a:r>
          </a:p>
        </p:txBody>
      </p:sp>
      <p:sp>
        <p:nvSpPr>
          <p:cNvPr id="3" name="Content Placeholder 2"/>
          <p:cNvSpPr>
            <a:spLocks noGrp="1"/>
          </p:cNvSpPr>
          <p:nvPr>
            <p:ph idx="1"/>
          </p:nvPr>
        </p:nvSpPr>
        <p:spPr/>
        <p:txBody>
          <a:bodyPr>
            <a:normAutofit lnSpcReduction="10000"/>
          </a:bodyPr>
          <a:lstStyle/>
          <a:p>
            <a:pPr>
              <a:lnSpc>
                <a:spcPct val="80000"/>
              </a:lnSpc>
            </a:pPr>
            <a:r>
              <a:rPr lang="en-US" altLang="fr-FR" sz="2500"/>
              <a:t>Simpler and intuitive design – easier navigability</a:t>
            </a:r>
          </a:p>
          <a:p>
            <a:pPr>
              <a:lnSpc>
                <a:spcPct val="80000"/>
              </a:lnSpc>
            </a:pPr>
            <a:r>
              <a:rPr lang="en-US" altLang="fr-FR" sz="2500"/>
              <a:t>Server doesn’t have to worry about client timeout</a:t>
            </a:r>
          </a:p>
          <a:p>
            <a:pPr>
              <a:lnSpc>
                <a:spcPct val="80000"/>
              </a:lnSpc>
            </a:pPr>
            <a:r>
              <a:rPr lang="en-US" altLang="fr-FR" sz="2500"/>
              <a:t>Clients can easily survive a server restart (state controlled by client instead of server)</a:t>
            </a:r>
          </a:p>
          <a:p>
            <a:pPr>
              <a:lnSpc>
                <a:spcPct val="80000"/>
              </a:lnSpc>
            </a:pPr>
            <a:r>
              <a:rPr lang="en-US" altLang="fr-FR" sz="2500"/>
              <a:t>Easy distribution – since requests are independent they can be handled by different servers</a:t>
            </a:r>
          </a:p>
          <a:p>
            <a:pPr>
              <a:lnSpc>
                <a:spcPct val="80000"/>
              </a:lnSpc>
            </a:pPr>
            <a:r>
              <a:rPr lang="en-US" altLang="fr-FR" sz="2500"/>
              <a:t>Scalability: As simple as connecting more servers </a:t>
            </a:r>
            <a:r>
              <a:rPr lang="en-US" altLang="fr-FR" sz="2500">
                <a:sym typeface="Wingdings" panose="05000000000000000000" pitchFamily="2" charset="2"/>
              </a:rPr>
              <a:t></a:t>
            </a:r>
          </a:p>
          <a:p>
            <a:pPr>
              <a:lnSpc>
                <a:spcPct val="80000"/>
              </a:lnSpc>
            </a:pPr>
            <a:r>
              <a:rPr lang="en-US" altLang="fr-FR" sz="2500">
                <a:sym typeface="Wingdings" panose="05000000000000000000" pitchFamily="2" charset="2"/>
              </a:rPr>
              <a:t>Stateless applications are easier to cache – applications can decide which response to cache without worrying about ‘state’ of a previous request</a:t>
            </a:r>
          </a:p>
          <a:p>
            <a:pPr>
              <a:lnSpc>
                <a:spcPct val="80000"/>
              </a:lnSpc>
            </a:pPr>
            <a:r>
              <a:rPr lang="en-US" altLang="fr-FR" sz="2500">
                <a:sym typeface="Wingdings" panose="05000000000000000000" pitchFamily="2" charset="2"/>
              </a:rPr>
              <a:t>Bookmark-able URIs/Application States</a:t>
            </a:r>
          </a:p>
          <a:p>
            <a:pPr>
              <a:lnSpc>
                <a:spcPct val="80000"/>
              </a:lnSpc>
            </a:pPr>
            <a:r>
              <a:rPr lang="en-US" altLang="fr-FR" sz="2500">
                <a:sym typeface="Wingdings" panose="05000000000000000000" pitchFamily="2" charset="2"/>
              </a:rPr>
              <a:t>HTTP is stateless by default – developing applications around it gets above benefits (unless you wish to break them on purpose )</a:t>
            </a:r>
            <a:endParaRPr lang="en-US" altLang="fr-FR" sz="2500"/>
          </a:p>
        </p:txBody>
      </p:sp>
      <p:sp>
        <p:nvSpPr>
          <p:cNvPr id="4" name="Slide Number Placeholder 3"/>
          <p:cNvSpPr>
            <a:spLocks noGrp="1"/>
          </p:cNvSpPr>
          <p:nvPr>
            <p:ph type="sldNum" sz="quarter" idx="12"/>
          </p:nvPr>
        </p:nvSpPr>
        <p:spPr/>
        <p:txBody>
          <a:bodyP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B8653D25-0FF9-45C8-BAAC-702112277738}" type="slidenum">
              <a:rPr lang="en-US" altLang="fr-FR">
                <a:solidFill>
                  <a:srgbClr val="898989"/>
                </a:solidFill>
              </a:rPr>
              <a:pPr/>
              <a:t>67</a:t>
            </a:fld>
            <a:endParaRPr lang="en-US" altLang="fr-FR">
              <a:solidFill>
                <a:srgbClr val="898989"/>
              </a:solidFill>
            </a:endParaRPr>
          </a:p>
        </p:txBody>
      </p:sp>
    </p:spTree>
    <p:extLst>
      <p:ext uri="{BB962C8B-B14F-4D97-AF65-F5344CB8AC3E}">
        <p14:creationId xmlns:p14="http://schemas.microsoft.com/office/powerpoint/2010/main" val="874125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The </a:t>
            </a:r>
            <a:r>
              <a:rPr lang="fr-FR" dirty="0" err="1" smtClean="0"/>
              <a:t>Gitlab</a:t>
            </a:r>
            <a:r>
              <a:rPr lang="fr-FR" dirty="0" smtClean="0"/>
              <a:t> API</a:t>
            </a:r>
            <a:endParaRPr lang="fr-FR" dirty="0"/>
          </a:p>
        </p:txBody>
      </p:sp>
      <p:sp>
        <p:nvSpPr>
          <p:cNvPr id="4" name="Espace réservé du contenu 3"/>
          <p:cNvSpPr>
            <a:spLocks noGrp="1"/>
          </p:cNvSpPr>
          <p:nvPr>
            <p:ph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79E88437-7EE6-ED48-AB3C-19DA85FCB265}" type="slidenum">
              <a:rPr lang="en-US" smtClean="0"/>
              <a:pPr/>
              <a:t>68</a:t>
            </a:fld>
            <a:endParaRPr lang="en-US"/>
          </a:p>
        </p:txBody>
      </p:sp>
      <p:pic>
        <p:nvPicPr>
          <p:cNvPr id="5" name="Image 4"/>
          <p:cNvPicPr>
            <a:picLocks noChangeAspect="1"/>
          </p:cNvPicPr>
          <p:nvPr/>
        </p:nvPicPr>
        <p:blipFill>
          <a:blip r:embed="rId2"/>
          <a:stretch>
            <a:fillRect/>
          </a:stretch>
        </p:blipFill>
        <p:spPr>
          <a:xfrm>
            <a:off x="1519237" y="1690688"/>
            <a:ext cx="2124075" cy="4619625"/>
          </a:xfrm>
          <a:prstGeom prst="rect">
            <a:avLst/>
          </a:prstGeom>
        </p:spPr>
      </p:pic>
      <p:pic>
        <p:nvPicPr>
          <p:cNvPr id="6" name="Image 5"/>
          <p:cNvPicPr>
            <a:picLocks noChangeAspect="1"/>
          </p:cNvPicPr>
          <p:nvPr/>
        </p:nvPicPr>
        <p:blipFill>
          <a:blip r:embed="rId3"/>
          <a:stretch>
            <a:fillRect/>
          </a:stretch>
        </p:blipFill>
        <p:spPr>
          <a:xfrm>
            <a:off x="4324349" y="1454150"/>
            <a:ext cx="2857500" cy="5267325"/>
          </a:xfrm>
          <a:prstGeom prst="rect">
            <a:avLst/>
          </a:prstGeom>
        </p:spPr>
      </p:pic>
      <p:pic>
        <p:nvPicPr>
          <p:cNvPr id="7" name="Image 6"/>
          <p:cNvPicPr>
            <a:picLocks noChangeAspect="1"/>
          </p:cNvPicPr>
          <p:nvPr/>
        </p:nvPicPr>
        <p:blipFill>
          <a:blip r:embed="rId4"/>
          <a:stretch>
            <a:fillRect/>
          </a:stretch>
        </p:blipFill>
        <p:spPr>
          <a:xfrm>
            <a:off x="7515224" y="1690688"/>
            <a:ext cx="2952750" cy="4667250"/>
          </a:xfrm>
          <a:prstGeom prst="rect">
            <a:avLst/>
          </a:prstGeom>
        </p:spPr>
      </p:pic>
    </p:spTree>
    <p:extLst>
      <p:ext uri="{BB962C8B-B14F-4D97-AF65-F5344CB8AC3E}">
        <p14:creationId xmlns:p14="http://schemas.microsoft.com/office/powerpoint/2010/main" val="1374210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Projects</a:t>
            </a:r>
            <a:r>
              <a:rPr lang="fr-FR" dirty="0" smtClean="0"/>
              <a:t> </a:t>
            </a:r>
            <a:r>
              <a:rPr lang="fr-FR" dirty="0" err="1" smtClean="0"/>
              <a:t>resource</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69</a:t>
            </a:fld>
            <a:endParaRPr lang="en-US"/>
          </a:p>
        </p:txBody>
      </p:sp>
      <p:pic>
        <p:nvPicPr>
          <p:cNvPr id="5" name="Image 4"/>
          <p:cNvPicPr>
            <a:picLocks noChangeAspect="1"/>
          </p:cNvPicPr>
          <p:nvPr/>
        </p:nvPicPr>
        <p:blipFill>
          <a:blip r:embed="rId2"/>
          <a:stretch>
            <a:fillRect/>
          </a:stretch>
        </p:blipFill>
        <p:spPr>
          <a:xfrm>
            <a:off x="3214687" y="1669256"/>
            <a:ext cx="5591175" cy="447675"/>
          </a:xfrm>
          <a:prstGeom prst="rect">
            <a:avLst/>
          </a:prstGeom>
        </p:spPr>
      </p:pic>
      <p:pic>
        <p:nvPicPr>
          <p:cNvPr id="6" name="Image 5"/>
          <p:cNvPicPr>
            <a:picLocks noChangeAspect="1"/>
          </p:cNvPicPr>
          <p:nvPr/>
        </p:nvPicPr>
        <p:blipFill>
          <a:blip r:embed="rId3"/>
          <a:stretch>
            <a:fillRect/>
          </a:stretch>
        </p:blipFill>
        <p:spPr>
          <a:xfrm>
            <a:off x="2386012" y="2251868"/>
            <a:ext cx="7419975" cy="4686300"/>
          </a:xfrm>
          <a:prstGeom prst="rect">
            <a:avLst/>
          </a:prstGeom>
        </p:spPr>
      </p:pic>
      <p:sp>
        <p:nvSpPr>
          <p:cNvPr id="7" name="Rectangle 6"/>
          <p:cNvSpPr/>
          <p:nvPr/>
        </p:nvSpPr>
        <p:spPr>
          <a:xfrm>
            <a:off x="6602823" y="216178"/>
            <a:ext cx="4406078" cy="369332"/>
          </a:xfrm>
          <a:prstGeom prst="rect">
            <a:avLst/>
          </a:prstGeom>
        </p:spPr>
        <p:txBody>
          <a:bodyPr wrap="none">
            <a:spAutoFit/>
          </a:bodyPr>
          <a:lstStyle/>
          <a:p>
            <a:r>
              <a:rPr lang="fr-FR" dirty="0"/>
              <a:t>https://docs.gitlab.com/ee/api/projects.html</a:t>
            </a:r>
          </a:p>
        </p:txBody>
      </p:sp>
    </p:spTree>
    <p:extLst>
      <p:ext uri="{BB962C8B-B14F-4D97-AF65-F5344CB8AC3E}">
        <p14:creationId xmlns:p14="http://schemas.microsoft.com/office/powerpoint/2010/main" val="3387058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service-oriented approach</a:t>
            </a:r>
            <a:endParaRPr lang="en-US" dirty="0"/>
          </a:p>
        </p:txBody>
      </p:sp>
      <p:sp>
        <p:nvSpPr>
          <p:cNvPr id="3" name="Content Placeholder 2"/>
          <p:cNvSpPr>
            <a:spLocks noGrp="1"/>
          </p:cNvSpPr>
          <p:nvPr>
            <p:ph idx="1"/>
          </p:nvPr>
        </p:nvSpPr>
        <p:spPr/>
        <p:txBody>
          <a:bodyPr/>
          <a:lstStyle/>
          <a:p>
            <a:r>
              <a:rPr lang="en-GB" dirty="0"/>
              <a:t>Services can be offered by any service provider inside or outside of an </a:t>
            </a:r>
            <a:r>
              <a:rPr lang="en-GB" dirty="0" smtClean="0"/>
              <a:t>organisation so organizations </a:t>
            </a:r>
            <a:r>
              <a:rPr lang="en-GB" dirty="0"/>
              <a:t>can create applications by integrating services from a range of providers. </a:t>
            </a:r>
            <a:endParaRPr lang="en-GB" dirty="0" smtClean="0"/>
          </a:p>
          <a:p>
            <a:r>
              <a:rPr lang="en-GB" dirty="0" smtClean="0"/>
              <a:t>The </a:t>
            </a:r>
            <a:r>
              <a:rPr lang="en-GB" dirty="0"/>
              <a:t>service provider makes information about the service public so that any authorised user can use the service. </a:t>
            </a:r>
            <a:endParaRPr lang="en-GB" dirty="0" smtClean="0"/>
          </a:p>
          <a:p>
            <a:r>
              <a:rPr lang="en-GB" dirty="0" smtClean="0"/>
              <a:t>Applications </a:t>
            </a:r>
            <a:r>
              <a:rPr lang="en-GB" dirty="0"/>
              <a:t>can delay the binding of services until they are deployed or until execution. </a:t>
            </a:r>
            <a:r>
              <a:rPr lang="en-GB" dirty="0" smtClean="0"/>
              <a:t>This </a:t>
            </a:r>
            <a:r>
              <a:rPr lang="en-GB" dirty="0"/>
              <a:t>means that applications can be reactive and adapt their operation to cope with changes to their execution environment.</a:t>
            </a:r>
          </a:p>
          <a:p>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7</a:t>
            </a:fld>
            <a:endParaRPr lang="en-US"/>
          </a:p>
        </p:txBody>
      </p:sp>
    </p:spTree>
    <p:extLst>
      <p:ext uri="{BB962C8B-B14F-4D97-AF65-F5344CB8AC3E}">
        <p14:creationId xmlns:p14="http://schemas.microsoft.com/office/powerpoint/2010/main" val="1090549165"/>
      </p:ext>
    </p:extLst>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Request</a:t>
            </a:r>
            <a:r>
              <a:rPr lang="fr-FR" dirty="0" smtClean="0"/>
              <a:t> </a:t>
            </a:r>
            <a:r>
              <a:rPr lang="fr-FR" dirty="0" err="1" smtClean="0"/>
              <a:t>when</a:t>
            </a:r>
            <a:r>
              <a:rPr lang="fr-FR" dirty="0" smtClean="0"/>
              <a:t> not </a:t>
            </a:r>
            <a:r>
              <a:rPr lang="fr-FR" dirty="0" err="1" smtClean="0"/>
              <a:t>authenticated</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70</a:t>
            </a:fld>
            <a:endParaRPr lang="en-US"/>
          </a:p>
        </p:txBody>
      </p:sp>
      <p:pic>
        <p:nvPicPr>
          <p:cNvPr id="5" name="Image 4"/>
          <p:cNvPicPr>
            <a:picLocks noChangeAspect="1"/>
          </p:cNvPicPr>
          <p:nvPr/>
        </p:nvPicPr>
        <p:blipFill>
          <a:blip r:embed="rId2"/>
          <a:stretch>
            <a:fillRect/>
          </a:stretch>
        </p:blipFill>
        <p:spPr>
          <a:xfrm>
            <a:off x="2800350" y="1403072"/>
            <a:ext cx="7419975" cy="5267325"/>
          </a:xfrm>
          <a:prstGeom prst="rect">
            <a:avLst/>
          </a:prstGeom>
        </p:spPr>
      </p:pic>
    </p:spTree>
    <p:extLst>
      <p:ext uri="{BB962C8B-B14F-4D97-AF65-F5344CB8AC3E}">
        <p14:creationId xmlns:p14="http://schemas.microsoft.com/office/powerpoint/2010/main" val="29099950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List User </a:t>
            </a:r>
            <a:r>
              <a:rPr lang="fr-FR" dirty="0" err="1" smtClean="0"/>
              <a:t>Projects</a:t>
            </a:r>
            <a:endParaRPr lang="fr-FR" dirty="0"/>
          </a:p>
        </p:txBody>
      </p:sp>
      <p:sp>
        <p:nvSpPr>
          <p:cNvPr id="3" name="Espace réservé du contenu 2"/>
          <p:cNvSpPr>
            <a:spLocks noGrp="1"/>
          </p:cNvSpPr>
          <p:nvPr>
            <p:ph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71</a:t>
            </a:fld>
            <a:endParaRPr lang="en-US"/>
          </a:p>
        </p:txBody>
      </p:sp>
      <p:pic>
        <p:nvPicPr>
          <p:cNvPr id="5" name="Image 4"/>
          <p:cNvPicPr>
            <a:picLocks noChangeAspect="1"/>
          </p:cNvPicPr>
          <p:nvPr/>
        </p:nvPicPr>
        <p:blipFill>
          <a:blip r:embed="rId2"/>
          <a:stretch>
            <a:fillRect/>
          </a:stretch>
        </p:blipFill>
        <p:spPr>
          <a:xfrm>
            <a:off x="2709862" y="1690688"/>
            <a:ext cx="5648325" cy="409575"/>
          </a:xfrm>
          <a:prstGeom prst="rect">
            <a:avLst/>
          </a:prstGeom>
        </p:spPr>
      </p:pic>
      <p:sp>
        <p:nvSpPr>
          <p:cNvPr id="7" name="Rectangle 6">
            <a:hlinkClick r:id="rId3"/>
          </p:cNvPr>
          <p:cNvSpPr/>
          <p:nvPr/>
        </p:nvSpPr>
        <p:spPr>
          <a:xfrm>
            <a:off x="2486939" y="3244334"/>
            <a:ext cx="6094169" cy="369332"/>
          </a:xfrm>
          <a:prstGeom prst="rect">
            <a:avLst/>
          </a:prstGeom>
        </p:spPr>
        <p:txBody>
          <a:bodyPr wrap="none">
            <a:spAutoFit/>
          </a:bodyPr>
          <a:lstStyle/>
          <a:p>
            <a:r>
              <a:rPr lang="fr-FR" dirty="0"/>
              <a:t>https://docs.gitlab.com/ee/api/projects.html#list-user-projects</a:t>
            </a:r>
          </a:p>
        </p:txBody>
      </p:sp>
    </p:spTree>
    <p:extLst>
      <p:ext uri="{BB962C8B-B14F-4D97-AF65-F5344CB8AC3E}">
        <p14:creationId xmlns:p14="http://schemas.microsoft.com/office/powerpoint/2010/main" val="35629784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Get</a:t>
            </a:r>
            <a:r>
              <a:rPr lang="fr-FR" dirty="0" smtClean="0"/>
              <a:t> a single </a:t>
            </a:r>
            <a:r>
              <a:rPr lang="fr-FR" dirty="0" err="1" smtClean="0"/>
              <a:t>project</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72</a:t>
            </a:fld>
            <a:endParaRPr lang="en-US"/>
          </a:p>
        </p:txBody>
      </p:sp>
      <p:pic>
        <p:nvPicPr>
          <p:cNvPr id="5" name="Image 4"/>
          <p:cNvPicPr>
            <a:picLocks noChangeAspect="1"/>
          </p:cNvPicPr>
          <p:nvPr/>
        </p:nvPicPr>
        <p:blipFill>
          <a:blip r:embed="rId2"/>
          <a:stretch>
            <a:fillRect/>
          </a:stretch>
        </p:blipFill>
        <p:spPr>
          <a:xfrm>
            <a:off x="3576637" y="1690688"/>
            <a:ext cx="3819525" cy="428625"/>
          </a:xfrm>
          <a:prstGeom prst="rect">
            <a:avLst/>
          </a:prstGeom>
        </p:spPr>
      </p:pic>
      <p:sp>
        <p:nvSpPr>
          <p:cNvPr id="6" name="Rectangle 5">
            <a:hlinkClick r:id="rId3"/>
          </p:cNvPr>
          <p:cNvSpPr/>
          <p:nvPr/>
        </p:nvSpPr>
        <p:spPr>
          <a:xfrm>
            <a:off x="3048000" y="3105835"/>
            <a:ext cx="6991350" cy="369332"/>
          </a:xfrm>
          <a:prstGeom prst="rect">
            <a:avLst/>
          </a:prstGeom>
        </p:spPr>
        <p:txBody>
          <a:bodyPr wrap="square">
            <a:spAutoFit/>
          </a:bodyPr>
          <a:lstStyle/>
          <a:p>
            <a:r>
              <a:rPr lang="fr-FR" dirty="0"/>
              <a:t>https://docs.gitlab.com/ee/api/projects.html#get-single-project</a:t>
            </a:r>
          </a:p>
        </p:txBody>
      </p:sp>
    </p:spTree>
    <p:extLst>
      <p:ext uri="{BB962C8B-B14F-4D97-AF65-F5344CB8AC3E}">
        <p14:creationId xmlns:p14="http://schemas.microsoft.com/office/powerpoint/2010/main" val="34849065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Create</a:t>
            </a:r>
            <a:r>
              <a:rPr lang="fr-FR" dirty="0" smtClean="0"/>
              <a:t> a </a:t>
            </a:r>
            <a:r>
              <a:rPr lang="fr-FR" dirty="0" err="1" smtClean="0"/>
              <a:t>project</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73</a:t>
            </a:fld>
            <a:endParaRPr lang="en-US"/>
          </a:p>
        </p:txBody>
      </p:sp>
      <p:pic>
        <p:nvPicPr>
          <p:cNvPr id="8" name="Image 7"/>
          <p:cNvPicPr>
            <a:picLocks noChangeAspect="1"/>
          </p:cNvPicPr>
          <p:nvPr/>
        </p:nvPicPr>
        <p:blipFill>
          <a:blip r:embed="rId2"/>
          <a:stretch>
            <a:fillRect/>
          </a:stretch>
        </p:blipFill>
        <p:spPr>
          <a:xfrm>
            <a:off x="2409825" y="1404937"/>
            <a:ext cx="7572375" cy="5934075"/>
          </a:xfrm>
          <a:prstGeom prst="rect">
            <a:avLst/>
          </a:prstGeom>
        </p:spPr>
      </p:pic>
    </p:spTree>
    <p:extLst>
      <p:ext uri="{BB962C8B-B14F-4D97-AF65-F5344CB8AC3E}">
        <p14:creationId xmlns:p14="http://schemas.microsoft.com/office/powerpoint/2010/main" val="10579160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Edit </a:t>
            </a:r>
            <a:r>
              <a:rPr lang="fr-FR" dirty="0" err="1" smtClean="0"/>
              <a:t>project</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74</a:t>
            </a:fld>
            <a:endParaRPr lang="en-US"/>
          </a:p>
        </p:txBody>
      </p:sp>
      <p:pic>
        <p:nvPicPr>
          <p:cNvPr id="5" name="Image 4"/>
          <p:cNvPicPr>
            <a:picLocks noChangeAspect="1"/>
          </p:cNvPicPr>
          <p:nvPr/>
        </p:nvPicPr>
        <p:blipFill>
          <a:blip r:embed="rId2"/>
          <a:stretch>
            <a:fillRect/>
          </a:stretch>
        </p:blipFill>
        <p:spPr>
          <a:xfrm>
            <a:off x="2309812" y="1323975"/>
            <a:ext cx="7572375" cy="5600700"/>
          </a:xfrm>
          <a:prstGeom prst="rect">
            <a:avLst/>
          </a:prstGeom>
        </p:spPr>
      </p:pic>
    </p:spTree>
    <p:extLst>
      <p:ext uri="{BB962C8B-B14F-4D97-AF65-F5344CB8AC3E}">
        <p14:creationId xmlns:p14="http://schemas.microsoft.com/office/powerpoint/2010/main" val="25411686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Spring</a:t>
            </a:r>
            <a:r>
              <a:rPr lang="fr-FR" dirty="0" smtClean="0"/>
              <a:t> </a:t>
            </a:r>
            <a:r>
              <a:rPr lang="fr-FR" dirty="0" err="1" smtClean="0"/>
              <a:t>example</a:t>
            </a:r>
            <a:endParaRPr lang="fr-FR" dirty="0"/>
          </a:p>
        </p:txBody>
      </p:sp>
      <p:sp>
        <p:nvSpPr>
          <p:cNvPr id="3" name="Espace réservé du contenu 2"/>
          <p:cNvSpPr>
            <a:spLocks noGrp="1"/>
          </p:cNvSpPr>
          <p:nvPr>
            <p:ph idx="1"/>
          </p:nvPr>
        </p:nvSpPr>
        <p:spPr/>
        <p:txBody>
          <a:bodyPr/>
          <a:lstStyle/>
          <a:p>
            <a:r>
              <a:rPr lang="fr-FR" dirty="0" smtClean="0"/>
              <a:t>Version basique</a:t>
            </a:r>
          </a:p>
          <a:p>
            <a:r>
              <a:rPr lang="fr-FR" dirty="0" smtClean="0"/>
              <a:t>Pas vraiment </a:t>
            </a:r>
            <a:r>
              <a:rPr lang="fr-FR" dirty="0" err="1" smtClean="0"/>
              <a:t>Restful</a:t>
            </a:r>
            <a:endParaRPr lang="fr-FR" dirty="0" smtClean="0"/>
          </a:p>
          <a:p>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75</a:t>
            </a:fld>
            <a:endParaRPr lang="en-US"/>
          </a:p>
        </p:txBody>
      </p:sp>
    </p:spTree>
    <p:extLst>
      <p:ext uri="{BB962C8B-B14F-4D97-AF65-F5344CB8AC3E}">
        <p14:creationId xmlns:p14="http://schemas.microsoft.com/office/powerpoint/2010/main" val="41118368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smtClean="0"/>
              <a:t>Rest</a:t>
            </a:r>
            <a:r>
              <a:rPr lang="fr-FR" dirty="0" smtClean="0"/>
              <a:t> et </a:t>
            </a:r>
            <a:r>
              <a:rPr lang="fr-FR" dirty="0" err="1" smtClean="0"/>
              <a:t>Spring</a:t>
            </a:r>
            <a:r>
              <a:rPr lang="fr-FR" dirty="0" smtClean="0"/>
              <a:t> – le </a:t>
            </a:r>
            <a:r>
              <a:rPr lang="fr-FR" dirty="0" err="1" smtClean="0"/>
              <a:t>controller</a:t>
            </a:r>
            <a:endParaRPr lang="fr-FR" dirty="0"/>
          </a:p>
        </p:txBody>
      </p:sp>
      <p:sp>
        <p:nvSpPr>
          <p:cNvPr id="4" name="Espace réservé du contenu 3"/>
          <p:cNvSpPr>
            <a:spLocks noGrp="1"/>
          </p:cNvSpPr>
          <p:nvPr>
            <p:ph idx="1"/>
          </p:nvPr>
        </p:nvSpPr>
        <p:spPr/>
        <p:txBody>
          <a:bodyPr/>
          <a:lstStyle/>
          <a:p>
            <a:endParaRPr lang="fr-FR"/>
          </a:p>
        </p:txBody>
      </p:sp>
      <p:sp>
        <p:nvSpPr>
          <p:cNvPr id="2" name="Espace réservé du numéro de diapositive 1"/>
          <p:cNvSpPr>
            <a:spLocks noGrp="1"/>
          </p:cNvSpPr>
          <p:nvPr>
            <p:ph type="sldNum" sz="quarter" idx="12"/>
          </p:nvPr>
        </p:nvSpPr>
        <p:spPr/>
        <p:txBody>
          <a:bodyPr/>
          <a:lstStyle/>
          <a:p>
            <a:fld id="{79E88437-7EE6-ED48-AB3C-19DA85FCB265}" type="slidenum">
              <a:rPr lang="en-US" smtClean="0"/>
              <a:pPr/>
              <a:t>76</a:t>
            </a:fld>
            <a:endParaRPr lang="en-US"/>
          </a:p>
        </p:txBody>
      </p:sp>
      <p:sp>
        <p:nvSpPr>
          <p:cNvPr id="5" name="Rectangle 1"/>
          <p:cNvSpPr>
            <a:spLocks noChangeArrowheads="1"/>
          </p:cNvSpPr>
          <p:nvPr/>
        </p:nvSpPr>
        <p:spPr bwMode="auto">
          <a:xfrm>
            <a:off x="368490" y="6291571"/>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1"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https://medium.com/@salisuwy/building-a-spring-boot-rest-api-a-php-developers-view-part-i-6add2e794646</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6" name="Image 5"/>
          <p:cNvPicPr>
            <a:picLocks noChangeAspect="1"/>
          </p:cNvPicPr>
          <p:nvPr/>
        </p:nvPicPr>
        <p:blipFill>
          <a:blip r:embed="rId2"/>
          <a:stretch>
            <a:fillRect/>
          </a:stretch>
        </p:blipFill>
        <p:spPr>
          <a:xfrm>
            <a:off x="368490" y="1404938"/>
            <a:ext cx="5819775" cy="4772025"/>
          </a:xfrm>
          <a:prstGeom prst="rect">
            <a:avLst/>
          </a:prstGeom>
        </p:spPr>
      </p:pic>
      <p:pic>
        <p:nvPicPr>
          <p:cNvPr id="7" name="Image 6"/>
          <p:cNvPicPr>
            <a:picLocks noChangeAspect="1"/>
          </p:cNvPicPr>
          <p:nvPr/>
        </p:nvPicPr>
        <p:blipFill>
          <a:blip r:embed="rId3"/>
          <a:stretch>
            <a:fillRect/>
          </a:stretch>
        </p:blipFill>
        <p:spPr>
          <a:xfrm>
            <a:off x="5603685" y="1690688"/>
            <a:ext cx="6219825" cy="3933825"/>
          </a:xfrm>
          <a:prstGeom prst="rect">
            <a:avLst/>
          </a:prstGeom>
        </p:spPr>
      </p:pic>
    </p:spTree>
    <p:extLst>
      <p:ext uri="{BB962C8B-B14F-4D97-AF65-F5344CB8AC3E}">
        <p14:creationId xmlns:p14="http://schemas.microsoft.com/office/powerpoint/2010/main" val="4914778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77</a:t>
            </a:fld>
            <a:endParaRPr lang="en-US"/>
          </a:p>
        </p:txBody>
      </p:sp>
      <p:pic>
        <p:nvPicPr>
          <p:cNvPr id="5" name="Image 4"/>
          <p:cNvPicPr>
            <a:picLocks noChangeAspect="1"/>
          </p:cNvPicPr>
          <p:nvPr/>
        </p:nvPicPr>
        <p:blipFill>
          <a:blip r:embed="rId2"/>
          <a:stretch>
            <a:fillRect/>
          </a:stretch>
        </p:blipFill>
        <p:spPr>
          <a:xfrm>
            <a:off x="6396618" y="427831"/>
            <a:ext cx="5219700" cy="5838825"/>
          </a:xfrm>
          <a:prstGeom prst="rect">
            <a:avLst/>
          </a:prstGeom>
        </p:spPr>
      </p:pic>
      <p:pic>
        <p:nvPicPr>
          <p:cNvPr id="7" name="Image 6"/>
          <p:cNvPicPr>
            <a:picLocks noChangeAspect="1"/>
          </p:cNvPicPr>
          <p:nvPr/>
        </p:nvPicPr>
        <p:blipFill>
          <a:blip r:embed="rId3"/>
          <a:stretch>
            <a:fillRect/>
          </a:stretch>
        </p:blipFill>
        <p:spPr>
          <a:xfrm>
            <a:off x="895350" y="427831"/>
            <a:ext cx="5238750" cy="7581900"/>
          </a:xfrm>
          <a:prstGeom prst="rect">
            <a:avLst/>
          </a:prstGeom>
        </p:spPr>
      </p:pic>
    </p:spTree>
    <p:extLst>
      <p:ext uri="{BB962C8B-B14F-4D97-AF65-F5344CB8AC3E}">
        <p14:creationId xmlns:p14="http://schemas.microsoft.com/office/powerpoint/2010/main" val="29936000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1981200" y="274639"/>
            <a:ext cx="8224838"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Calibri" pitchFamily="34" charset="0"/>
                <a:ea typeface="Lucida Sans Unicode" charset="0"/>
                <a:cs typeface="Lucida Sans Unicode" charset="0"/>
              </a:defRPr>
            </a:lvl9pPr>
          </a:lstStyle>
          <a:p>
            <a:pPr algn="ctr" eaLnBrk="1" hangingPunct="1">
              <a:lnSpc>
                <a:spcPct val="81000"/>
              </a:lnSpc>
            </a:pPr>
            <a:r>
              <a:rPr lang="en-GB" altLang="en-US" sz="4400">
                <a:solidFill>
                  <a:srgbClr val="000000"/>
                </a:solidFill>
              </a:rPr>
              <a:t>Worked examples</a:t>
            </a:r>
          </a:p>
        </p:txBody>
      </p:sp>
      <p:sp>
        <p:nvSpPr>
          <p:cNvPr id="32771" name="Text Box 2"/>
          <p:cNvSpPr txBox="1">
            <a:spLocks noChangeArrowheads="1"/>
          </p:cNvSpPr>
          <p:nvPr/>
        </p:nvSpPr>
        <p:spPr bwMode="auto">
          <a:xfrm>
            <a:off x="1981200" y="1600201"/>
            <a:ext cx="8224838"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3375" indent="-333375"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1pPr>
            <a:lvl2pPr marL="790575" indent="-333375"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2pPr>
            <a:lvl3pPr marL="1143000" indent="-228600"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3pPr>
            <a:lvl4pPr marL="1600200" indent="-228600"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4pPr>
            <a:lvl5pPr marL="2057400" indent="-228600" eaLnBrk="0" hangingPunc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5pPr>
            <a:lvl6pPr marL="25146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6pPr>
            <a:lvl7pPr marL="29718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7pPr>
            <a:lvl8pPr marL="34290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8pPr>
            <a:lvl9pPr marL="3886200" indent="-228600" defTabSz="449263" eaLnBrk="0" fontAlgn="base" hangingPunct="0">
              <a:lnSpc>
                <a:spcPct val="72000"/>
              </a:lnSpc>
              <a:spcBef>
                <a:spcPct val="0"/>
              </a:spcBef>
              <a:spcAft>
                <a:spcPct val="0"/>
              </a:spcAft>
              <a:buClr>
                <a:srgbClr val="000000"/>
              </a:buClr>
              <a:buSzPct val="100000"/>
              <a:buFont typeface="Calibri" pitchFamily="34" charset="0"/>
              <a:tabLst>
                <a:tab pos="333375" algn="l"/>
                <a:tab pos="781050" algn="l"/>
                <a:tab pos="1230313" algn="l"/>
                <a:tab pos="1679575" algn="l"/>
                <a:tab pos="2128838" algn="l"/>
                <a:tab pos="2578100" algn="l"/>
                <a:tab pos="3027363" algn="l"/>
                <a:tab pos="3476625" algn="l"/>
                <a:tab pos="3925888" algn="l"/>
                <a:tab pos="4375150" algn="l"/>
                <a:tab pos="4824413" algn="l"/>
                <a:tab pos="5273675" algn="l"/>
                <a:tab pos="5722938" algn="l"/>
                <a:tab pos="6172200" algn="l"/>
                <a:tab pos="6621463" algn="l"/>
                <a:tab pos="7070725" algn="l"/>
                <a:tab pos="7519988" algn="l"/>
                <a:tab pos="7969250" algn="l"/>
                <a:tab pos="8418513" algn="l"/>
                <a:tab pos="8867775" algn="l"/>
                <a:tab pos="9317038" algn="l"/>
              </a:tabLst>
              <a:defRPr>
                <a:solidFill>
                  <a:schemeClr val="bg1"/>
                </a:solidFill>
                <a:latin typeface="Calibri" pitchFamily="34" charset="0"/>
                <a:ea typeface="Lucida Sans Unicode" charset="0"/>
                <a:cs typeface="Lucida Sans Unicode" charset="0"/>
              </a:defRPr>
            </a:lvl9pPr>
          </a:lstStyle>
          <a:p>
            <a:pPr eaLnBrk="1" hangingPunct="1">
              <a:lnSpc>
                <a:spcPct val="81000"/>
              </a:lnSpc>
              <a:spcBef>
                <a:spcPts val="800"/>
              </a:spcBef>
              <a:buFont typeface="Arial" charset="0"/>
              <a:buChar char="•"/>
            </a:pPr>
            <a:r>
              <a:rPr lang="en-GB" altLang="en-US" sz="2400">
                <a:solidFill>
                  <a:srgbClr val="000000"/>
                </a:solidFill>
              </a:rPr>
              <a:t>For other examples see the references</a:t>
            </a:r>
          </a:p>
          <a:p>
            <a:pPr eaLnBrk="1" hangingPunct="1">
              <a:lnSpc>
                <a:spcPct val="81000"/>
              </a:lnSpc>
              <a:spcBef>
                <a:spcPts val="800"/>
              </a:spcBef>
              <a:buFont typeface="Arial" charset="0"/>
              <a:buChar char="•"/>
            </a:pPr>
            <a:endParaRPr lang="en-GB" altLang="en-US" sz="2400">
              <a:solidFill>
                <a:srgbClr val="000000"/>
              </a:solidFill>
            </a:endParaRPr>
          </a:p>
          <a:p>
            <a:pPr lvl="1" eaLnBrk="1" hangingPunct="1">
              <a:lnSpc>
                <a:spcPct val="81000"/>
              </a:lnSpc>
              <a:spcBef>
                <a:spcPts val="800"/>
              </a:spcBef>
              <a:buFont typeface="Calibri" pitchFamily="34" charset="0"/>
              <a:buChar char="–"/>
            </a:pPr>
            <a:r>
              <a:rPr lang="en-GB" altLang="en-US" sz="2400">
                <a:solidFill>
                  <a:srgbClr val="000000"/>
                </a:solidFill>
              </a:rPr>
              <a:t>How to GET a Cup of Coffee by Jim Webber, Savas Parastatidis &amp; Ian Robinson Oct 02, 2008 </a:t>
            </a:r>
          </a:p>
          <a:p>
            <a:pPr lvl="1" eaLnBrk="1" hangingPunct="1">
              <a:lnSpc>
                <a:spcPct val="81000"/>
              </a:lnSpc>
              <a:spcBef>
                <a:spcPts val="800"/>
              </a:spcBef>
            </a:pPr>
            <a:r>
              <a:rPr lang="en-GB" altLang="en-US" sz="2400">
                <a:solidFill>
                  <a:srgbClr val="000000"/>
                </a:solidFill>
              </a:rPr>
              <a:t>         </a:t>
            </a:r>
            <a:r>
              <a:rPr lang="en-GB" altLang="en-US" sz="2000">
                <a:solidFill>
                  <a:srgbClr val="000000"/>
                </a:solidFill>
              </a:rPr>
              <a:t>http://www.infoq.com/articles/webber-rest-workflow</a:t>
            </a:r>
          </a:p>
          <a:p>
            <a:pPr lvl="1" eaLnBrk="1" hangingPunct="1">
              <a:lnSpc>
                <a:spcPct val="81000"/>
              </a:lnSpc>
              <a:spcBef>
                <a:spcPts val="800"/>
              </a:spcBef>
              <a:buFont typeface="Calibri" pitchFamily="34" charset="0"/>
              <a:buChar char="–"/>
            </a:pPr>
            <a:endParaRPr lang="en-GB" altLang="en-US" sz="2400">
              <a:solidFill>
                <a:srgbClr val="000000"/>
              </a:solidFill>
            </a:endParaRPr>
          </a:p>
          <a:p>
            <a:pPr lvl="1" eaLnBrk="1" hangingPunct="1">
              <a:lnSpc>
                <a:spcPct val="81000"/>
              </a:lnSpc>
              <a:spcBef>
                <a:spcPts val="800"/>
              </a:spcBef>
              <a:buFont typeface="Calibri" pitchFamily="34" charset="0"/>
              <a:buChar char="–"/>
            </a:pPr>
            <a:r>
              <a:rPr lang="en-GB" altLang="en-US" sz="2400">
                <a:solidFill>
                  <a:srgbClr val="000000"/>
                </a:solidFill>
              </a:rPr>
              <a:t>msdn, A Guide to Designing and Building RESTful Web Services with WCF 3.5, Aaron Skonnard, Oct 2008</a:t>
            </a:r>
          </a:p>
          <a:p>
            <a:pPr lvl="1" eaLnBrk="1" hangingPunct="1">
              <a:lnSpc>
                <a:spcPct val="81000"/>
              </a:lnSpc>
              <a:spcBef>
                <a:spcPts val="800"/>
              </a:spcBef>
            </a:pPr>
            <a:r>
              <a:rPr lang="en-GB" altLang="en-US" sz="2000">
                <a:solidFill>
                  <a:srgbClr val="000000"/>
                </a:solidFill>
              </a:rPr>
              <a:t>          http://msdn.microsoft.com/en-us/library/dd203052.aspx</a:t>
            </a:r>
          </a:p>
          <a:p>
            <a:pPr lvl="1" eaLnBrk="1" hangingPunct="1">
              <a:lnSpc>
                <a:spcPct val="81000"/>
              </a:lnSpc>
              <a:spcBef>
                <a:spcPts val="800"/>
              </a:spcBef>
              <a:buFont typeface="Calibri" pitchFamily="34" charset="0"/>
              <a:buChar char="—"/>
            </a:pPr>
            <a:endParaRPr lang="en-GB" altLang="en-US" sz="2000">
              <a:solidFill>
                <a:srgbClr val="000000"/>
              </a:solidFill>
            </a:endParaRPr>
          </a:p>
          <a:p>
            <a:pPr lvl="1" eaLnBrk="1" hangingPunct="1">
              <a:lnSpc>
                <a:spcPct val="81000"/>
              </a:lnSpc>
              <a:spcBef>
                <a:spcPts val="800"/>
              </a:spcBef>
              <a:buFont typeface="Calibri" pitchFamily="34" charset="0"/>
              <a:buChar char="—"/>
            </a:pPr>
            <a:r>
              <a:rPr lang="en-AU" altLang="en-US" sz="2400">
                <a:solidFill>
                  <a:srgbClr val="000000"/>
                </a:solidFill>
              </a:rPr>
              <a:t>Using REST to aid WS-* - building a RESTful SOA Registry</a:t>
            </a:r>
          </a:p>
          <a:p>
            <a:pPr lvl="1" eaLnBrk="1" hangingPunct="1">
              <a:lnSpc>
                <a:spcPct val="81000"/>
              </a:lnSpc>
              <a:spcBef>
                <a:spcPts val="800"/>
              </a:spcBef>
            </a:pPr>
            <a:r>
              <a:rPr lang="en-AU" altLang="en-US" sz="2000">
                <a:solidFill>
                  <a:srgbClr val="000000"/>
                </a:solidFill>
              </a:rPr>
              <a:t>          http://www.infoq.com/presentations/rest-soa-registry</a:t>
            </a:r>
            <a:endParaRPr lang="en-GB" altLang="en-US" sz="2000">
              <a:solidFill>
                <a:srgbClr val="000000"/>
              </a:solidFill>
            </a:endParaRPr>
          </a:p>
        </p:txBody>
      </p:sp>
      <p:sp>
        <p:nvSpPr>
          <p:cNvPr id="2" name="Espace réservé du numéro de diapositive 1"/>
          <p:cNvSpPr>
            <a:spLocks noGrp="1"/>
          </p:cNvSpPr>
          <p:nvPr>
            <p:ph type="sldNum" sz="quarter" idx="12"/>
          </p:nvPr>
        </p:nvSpPr>
        <p:spPr/>
        <p:txBody>
          <a:bodyPr/>
          <a:lstStyle/>
          <a:p>
            <a:fld id="{79E88437-7EE6-ED48-AB3C-19DA85FCB265}" type="slidenum">
              <a:rPr lang="en-US" smtClean="0"/>
              <a:pPr/>
              <a:t>78</a:t>
            </a:fld>
            <a:endParaRPr lang="en-US"/>
          </a:p>
        </p:txBody>
      </p:sp>
    </p:spTree>
    <p:extLst>
      <p:ext uri="{BB962C8B-B14F-4D97-AF65-F5344CB8AC3E}">
        <p14:creationId xmlns:p14="http://schemas.microsoft.com/office/powerpoint/2010/main" val="36434857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REST vs SOA</a:t>
            </a:r>
            <a:endParaRPr lang="fr-FR" dirty="0"/>
          </a:p>
        </p:txBody>
      </p:sp>
      <p:sp>
        <p:nvSpPr>
          <p:cNvPr id="3" name="Espace réservé du contenu 2"/>
          <p:cNvSpPr>
            <a:spLocks noGrp="1"/>
          </p:cNvSpPr>
          <p:nvPr>
            <p:ph idx="1"/>
          </p:nvPr>
        </p:nvSpPr>
        <p:spPr/>
        <p:txBody>
          <a:bodyPr/>
          <a:lstStyle/>
          <a:p>
            <a:r>
              <a:rPr lang="fr-FR" dirty="0" smtClean="0"/>
              <a:t>Business IT vs WWW</a:t>
            </a:r>
          </a:p>
          <a:p>
            <a:r>
              <a:rPr lang="fr-FR" dirty="0" smtClean="0"/>
              <a:t>REST </a:t>
            </a:r>
            <a:r>
              <a:rPr lang="fr-FR" dirty="0" err="1" smtClean="0"/>
              <a:t>is</a:t>
            </a:r>
            <a:r>
              <a:rPr lang="fr-FR" dirty="0" smtClean="0"/>
              <a:t> </a:t>
            </a:r>
            <a:r>
              <a:rPr lang="fr-FR" dirty="0" err="1" smtClean="0"/>
              <a:t>coupled</a:t>
            </a:r>
            <a:r>
              <a:rPr lang="fr-FR" dirty="0" smtClean="0"/>
              <a:t> to HTTP</a:t>
            </a:r>
          </a:p>
          <a:p>
            <a:r>
              <a:rPr lang="fr-FR" dirty="0" smtClean="0"/>
              <a:t>REST </a:t>
            </a:r>
            <a:r>
              <a:rPr lang="fr-FR" dirty="0" err="1" smtClean="0"/>
              <a:t>is</a:t>
            </a:r>
            <a:r>
              <a:rPr lang="fr-FR" dirty="0" smtClean="0"/>
              <a:t> </a:t>
            </a:r>
            <a:r>
              <a:rPr lang="fr-FR" dirty="0" err="1" smtClean="0"/>
              <a:t>well</a:t>
            </a:r>
            <a:r>
              <a:rPr lang="fr-FR" dirty="0" smtClean="0"/>
              <a:t> </a:t>
            </a:r>
            <a:r>
              <a:rPr lang="fr-FR" dirty="0" err="1" smtClean="0"/>
              <a:t>suited</a:t>
            </a:r>
            <a:r>
              <a:rPr lang="fr-FR" dirty="0" smtClean="0"/>
              <a:t> for API</a:t>
            </a:r>
          </a:p>
          <a:p>
            <a:r>
              <a:rPr lang="fr-FR" dirty="0" err="1" smtClean="0"/>
              <a:t>Difficult</a:t>
            </a:r>
            <a:r>
              <a:rPr lang="fr-FR" dirty="0" smtClean="0"/>
              <a:t> to </a:t>
            </a:r>
            <a:r>
              <a:rPr lang="fr-FR" dirty="0" err="1" smtClean="0"/>
              <a:t>identify</a:t>
            </a:r>
            <a:r>
              <a:rPr lang="fr-FR" dirty="0" smtClean="0"/>
              <a:t> ressources for REST</a:t>
            </a:r>
          </a:p>
          <a:p>
            <a:r>
              <a:rPr lang="fr-FR" dirty="0" smtClean="0"/>
              <a:t>SOA </a:t>
            </a:r>
            <a:r>
              <a:rPr lang="fr-FR" dirty="0" err="1" smtClean="0"/>
              <a:t>is</a:t>
            </a:r>
            <a:r>
              <a:rPr lang="fr-FR" dirty="0" smtClean="0"/>
              <a:t> more </a:t>
            </a:r>
            <a:r>
              <a:rPr lang="fr-FR" dirty="0" err="1" smtClean="0"/>
              <a:t>interoperable</a:t>
            </a:r>
            <a:endParaRPr lang="fr-FR" dirty="0" smtClean="0"/>
          </a:p>
          <a:p>
            <a:endParaRPr lang="fr-FR" dirty="0" smtClean="0"/>
          </a:p>
          <a:p>
            <a:r>
              <a:rPr lang="fr-FR" dirty="0" err="1" smtClean="0"/>
              <a:t>It’s</a:t>
            </a:r>
            <a:r>
              <a:rPr lang="fr-FR" dirty="0" smtClean="0"/>
              <a:t> </a:t>
            </a:r>
            <a:r>
              <a:rPr lang="fr-FR" dirty="0" err="1" smtClean="0"/>
              <a:t>changing</a:t>
            </a:r>
            <a:r>
              <a:rPr lang="fr-FR" dirty="0" smtClean="0"/>
              <a:t> </a:t>
            </a:r>
            <a:r>
              <a:rPr lang="fr-FR" dirty="0" err="1" smtClean="0"/>
              <a:t>with</a:t>
            </a:r>
            <a:r>
              <a:rPr lang="fr-FR" dirty="0" smtClean="0"/>
              <a:t> RAML, </a:t>
            </a:r>
            <a:r>
              <a:rPr lang="fr-FR" dirty="0" err="1" smtClean="0"/>
              <a:t>Swagger</a:t>
            </a:r>
            <a:r>
              <a:rPr lang="fr-FR" dirty="0" smtClean="0"/>
              <a:t> and </a:t>
            </a:r>
            <a:r>
              <a:rPr lang="fr-FR" dirty="0" err="1" smtClean="0"/>
              <a:t>OpenAPI</a:t>
            </a:r>
            <a:r>
              <a:rPr lang="fr-FR" dirty="0" smtClean="0"/>
              <a:t> 3.0</a:t>
            </a:r>
            <a:endParaRPr lang="fr-FR" dirty="0"/>
          </a:p>
          <a:p>
            <a:r>
              <a:rPr lang="fr-FR" dirty="0" err="1" smtClean="0"/>
              <a:t>It’s</a:t>
            </a:r>
            <a:r>
              <a:rPr lang="fr-FR" dirty="0" smtClean="0"/>
              <a:t> </a:t>
            </a:r>
            <a:r>
              <a:rPr lang="fr-FR" dirty="0" err="1" smtClean="0"/>
              <a:t>changing</a:t>
            </a:r>
            <a:r>
              <a:rPr lang="fr-FR" dirty="0" smtClean="0"/>
              <a:t> </a:t>
            </a:r>
            <a:r>
              <a:rPr lang="fr-FR" dirty="0" err="1" smtClean="0"/>
              <a:t>with</a:t>
            </a:r>
            <a:r>
              <a:rPr lang="fr-FR" dirty="0" smtClean="0"/>
              <a:t> </a:t>
            </a:r>
            <a:r>
              <a:rPr lang="fr-FR" dirty="0" err="1" smtClean="0"/>
              <a:t>GraphQL</a:t>
            </a:r>
            <a:endParaRPr lang="fr-FR" dirty="0"/>
          </a:p>
        </p:txBody>
      </p:sp>
      <p:sp>
        <p:nvSpPr>
          <p:cNvPr id="6" name="Espace réservé du numéro de diapositive 5"/>
          <p:cNvSpPr>
            <a:spLocks noGrp="1"/>
          </p:cNvSpPr>
          <p:nvPr>
            <p:ph type="sldNum" sz="quarter" idx="12"/>
          </p:nvPr>
        </p:nvSpPr>
        <p:spPr/>
        <p:txBody>
          <a:bodyPr/>
          <a:lstStyle/>
          <a:p>
            <a:fld id="{79E88437-7EE6-ED48-AB3C-19DA85FCB265}" type="slidenum">
              <a:rPr lang="en-US" smtClean="0"/>
              <a:pPr/>
              <a:t>79</a:t>
            </a:fld>
            <a:endParaRPr lang="en-US"/>
          </a:p>
        </p:txBody>
      </p:sp>
    </p:spTree>
    <p:extLst>
      <p:ext uri="{BB962C8B-B14F-4D97-AF65-F5344CB8AC3E}">
        <p14:creationId xmlns:p14="http://schemas.microsoft.com/office/powerpoint/2010/main" val="1950548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a service-oriented approach</a:t>
            </a:r>
            <a:endParaRPr lang="en-US" dirty="0"/>
          </a:p>
        </p:txBody>
      </p:sp>
      <p:sp>
        <p:nvSpPr>
          <p:cNvPr id="3" name="Content Placeholder 2"/>
          <p:cNvSpPr>
            <a:spLocks noGrp="1"/>
          </p:cNvSpPr>
          <p:nvPr>
            <p:ph idx="1"/>
          </p:nvPr>
        </p:nvSpPr>
        <p:spPr/>
        <p:txBody>
          <a:bodyPr>
            <a:normAutofit lnSpcReduction="10000"/>
          </a:bodyPr>
          <a:lstStyle/>
          <a:p>
            <a:r>
              <a:rPr lang="en-GB" dirty="0"/>
              <a:t>Opportunistic construction of new services is possible. A service provider may recognise new services that can be created by linking existing services in innovative ways.</a:t>
            </a:r>
          </a:p>
          <a:p>
            <a:r>
              <a:rPr lang="en-GB" dirty="0" smtClean="0"/>
              <a:t>Service </a:t>
            </a:r>
            <a:r>
              <a:rPr lang="en-GB" dirty="0"/>
              <a:t>users can pay for services according to their use rather than their provision</a:t>
            </a:r>
            <a:r>
              <a:rPr lang="en-GB" dirty="0" smtClean="0"/>
              <a:t>. Instead of </a:t>
            </a:r>
            <a:r>
              <a:rPr lang="en-GB" dirty="0"/>
              <a:t>buying </a:t>
            </a:r>
            <a:r>
              <a:rPr lang="en-GB" dirty="0" smtClean="0"/>
              <a:t>a rarely-used component, </a:t>
            </a:r>
            <a:r>
              <a:rPr lang="en-GB" dirty="0"/>
              <a:t>the application </a:t>
            </a:r>
            <a:r>
              <a:rPr lang="en-GB" dirty="0" smtClean="0"/>
              <a:t>developers can </a:t>
            </a:r>
            <a:r>
              <a:rPr lang="en-GB" dirty="0"/>
              <a:t>use an external service that will be paid for only when required.</a:t>
            </a:r>
          </a:p>
          <a:p>
            <a:r>
              <a:rPr lang="en-GB" dirty="0" smtClean="0"/>
              <a:t>Applications </a:t>
            </a:r>
            <a:r>
              <a:rPr lang="en-GB" dirty="0"/>
              <a:t>can be made smaller, which is particularly important for mobile devices with limited processing and memory capabilities. </a:t>
            </a:r>
            <a:r>
              <a:rPr lang="en-GB" dirty="0" smtClean="0"/>
              <a:t>Computationally-intensive processing can be offloaded to external services.</a:t>
            </a:r>
          </a:p>
          <a:p>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8</a:t>
            </a:fld>
            <a:endParaRPr lang="en-US"/>
          </a:p>
        </p:txBody>
      </p:sp>
    </p:spTree>
    <p:extLst>
      <p:ext uri="{BB962C8B-B14F-4D97-AF65-F5344CB8AC3E}">
        <p14:creationId xmlns:p14="http://schemas.microsoft.com/office/powerpoint/2010/main" val="3259386245"/>
      </p:ext>
    </p:extLst>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Open API (</a:t>
            </a:r>
            <a:r>
              <a:rPr lang="fr-FR" dirty="0" err="1" smtClean="0"/>
              <a:t>aka</a:t>
            </a:r>
            <a:r>
              <a:rPr lang="fr-FR" dirty="0" smtClean="0"/>
              <a:t> </a:t>
            </a:r>
            <a:r>
              <a:rPr lang="fr-FR" dirty="0" err="1" smtClean="0"/>
              <a:t>Swagger</a:t>
            </a:r>
            <a:r>
              <a:rPr lang="fr-FR" dirty="0" smtClean="0"/>
              <a:t>)</a:t>
            </a:r>
            <a:endParaRPr lang="fr-FR" dirty="0"/>
          </a:p>
        </p:txBody>
      </p:sp>
      <p:sp>
        <p:nvSpPr>
          <p:cNvPr id="3" name="Espace réservé du contenu 2"/>
          <p:cNvSpPr>
            <a:spLocks noGrp="1"/>
          </p:cNvSpPr>
          <p:nvPr>
            <p:ph idx="1"/>
          </p:nvPr>
        </p:nvSpPr>
        <p:spPr/>
        <p:txBody>
          <a:bodyPr/>
          <a:lstStyle/>
          <a:p>
            <a:r>
              <a:rPr lang="fr-FR" dirty="0" err="1" smtClean="0"/>
              <a:t>Standardize</a:t>
            </a:r>
            <a:r>
              <a:rPr lang="fr-FR" dirty="0" smtClean="0"/>
              <a:t> the Description of API</a:t>
            </a:r>
          </a:p>
          <a:p>
            <a:r>
              <a:rPr lang="fr-FR" dirty="0" smtClean="0"/>
              <a:t>Donation of </a:t>
            </a:r>
            <a:r>
              <a:rPr lang="fr-FR" dirty="0" err="1" smtClean="0"/>
              <a:t>Swagger</a:t>
            </a:r>
            <a:r>
              <a:rPr lang="fr-FR" dirty="0" smtClean="0"/>
              <a:t> to </a:t>
            </a:r>
            <a:r>
              <a:rPr lang="fr-FR" smtClean="0"/>
              <a:t>a consortium</a:t>
            </a:r>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80</a:t>
            </a:fld>
            <a:endParaRPr lang="en-US"/>
          </a:p>
        </p:txBody>
      </p:sp>
      <p:pic>
        <p:nvPicPr>
          <p:cNvPr id="1026" name="Picture 2" descr="OpenAPI Initia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392" y="3497522"/>
            <a:ext cx="9823590" cy="296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247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81</a:t>
            </a:fld>
            <a:endParaRPr lang="en-US"/>
          </a:p>
        </p:txBody>
      </p:sp>
      <p:pic>
        <p:nvPicPr>
          <p:cNvPr id="5" name="Image 4"/>
          <p:cNvPicPr>
            <a:picLocks noChangeAspect="1"/>
          </p:cNvPicPr>
          <p:nvPr/>
        </p:nvPicPr>
        <p:blipFill>
          <a:blip r:embed="rId2"/>
          <a:stretch>
            <a:fillRect/>
          </a:stretch>
        </p:blipFill>
        <p:spPr>
          <a:xfrm>
            <a:off x="2480792" y="0"/>
            <a:ext cx="8099943" cy="6998774"/>
          </a:xfrm>
          <a:prstGeom prst="rect">
            <a:avLst/>
          </a:prstGeom>
        </p:spPr>
      </p:pic>
    </p:spTree>
    <p:extLst>
      <p:ext uri="{BB962C8B-B14F-4D97-AF65-F5344CB8AC3E}">
        <p14:creationId xmlns:p14="http://schemas.microsoft.com/office/powerpoint/2010/main" val="34035465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Swagger</a:t>
            </a:r>
            <a:r>
              <a:rPr lang="fr-FR" dirty="0" smtClean="0"/>
              <a:t> editor</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82</a:t>
            </a:fld>
            <a:endParaRPr lang="en-US"/>
          </a:p>
        </p:txBody>
      </p:sp>
      <p:pic>
        <p:nvPicPr>
          <p:cNvPr id="6" name="Image 5"/>
          <p:cNvPicPr>
            <a:picLocks noChangeAspect="1"/>
          </p:cNvPicPr>
          <p:nvPr/>
        </p:nvPicPr>
        <p:blipFill>
          <a:blip r:embed="rId2"/>
          <a:stretch>
            <a:fillRect/>
          </a:stretch>
        </p:blipFill>
        <p:spPr>
          <a:xfrm>
            <a:off x="2217673" y="1376362"/>
            <a:ext cx="8372475" cy="5162550"/>
          </a:xfrm>
          <a:prstGeom prst="rect">
            <a:avLst/>
          </a:prstGeom>
        </p:spPr>
      </p:pic>
    </p:spTree>
    <p:extLst>
      <p:ext uri="{BB962C8B-B14F-4D97-AF65-F5344CB8AC3E}">
        <p14:creationId xmlns:p14="http://schemas.microsoft.com/office/powerpoint/2010/main" val="2875870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Pet Store </a:t>
            </a:r>
            <a:r>
              <a:rPr lang="fr-FR" dirty="0" err="1" smtClean="0"/>
              <a:t>example</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83</a:t>
            </a:fld>
            <a:endParaRPr lang="en-US"/>
          </a:p>
        </p:txBody>
      </p:sp>
      <p:pic>
        <p:nvPicPr>
          <p:cNvPr id="5" name="Image 4"/>
          <p:cNvPicPr>
            <a:picLocks noChangeAspect="1"/>
          </p:cNvPicPr>
          <p:nvPr/>
        </p:nvPicPr>
        <p:blipFill>
          <a:blip r:embed="rId2"/>
          <a:stretch>
            <a:fillRect/>
          </a:stretch>
        </p:blipFill>
        <p:spPr>
          <a:xfrm>
            <a:off x="1083044" y="1440580"/>
            <a:ext cx="9775703" cy="5280895"/>
          </a:xfrm>
          <a:prstGeom prst="rect">
            <a:avLst/>
          </a:prstGeom>
        </p:spPr>
      </p:pic>
    </p:spTree>
    <p:extLst>
      <p:ext uri="{BB962C8B-B14F-4D97-AF65-F5344CB8AC3E}">
        <p14:creationId xmlns:p14="http://schemas.microsoft.com/office/powerpoint/2010/main" val="34052415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SwaggerHub</a:t>
            </a:r>
            <a:endParaRPr lang="fr-FR" dirty="0"/>
          </a:p>
        </p:txBody>
      </p:sp>
      <p:sp>
        <p:nvSpPr>
          <p:cNvPr id="3" name="Espace réservé du contenu 2"/>
          <p:cNvSpPr>
            <a:spLocks noGrp="1"/>
          </p:cNvSpPr>
          <p:nvPr>
            <p:ph idx="1"/>
          </p:nvPr>
        </p:nvSpPr>
        <p:spPr/>
        <p:txBody>
          <a:bodyPr/>
          <a:lstStyle/>
          <a:p>
            <a:r>
              <a:rPr lang="fr-FR" dirty="0"/>
              <a:t>https://app.swaggerhub.com/apis/IdRatherBeWriting/open-weather_map_api/2.5.2</a:t>
            </a: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84</a:t>
            </a:fld>
            <a:endParaRPr lang="en-US"/>
          </a:p>
        </p:txBody>
      </p:sp>
    </p:spTree>
    <p:extLst>
      <p:ext uri="{BB962C8B-B14F-4D97-AF65-F5344CB8AC3E}">
        <p14:creationId xmlns:p14="http://schemas.microsoft.com/office/powerpoint/2010/main" val="39045297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Hateos</a:t>
            </a:r>
            <a:r>
              <a:rPr lang="fr-FR" dirty="0" smtClean="0"/>
              <a:t> : </a:t>
            </a:r>
            <a:r>
              <a:rPr lang="fr-FR" dirty="0" err="1" smtClean="0"/>
              <a:t>towards</a:t>
            </a:r>
            <a:r>
              <a:rPr lang="fr-FR" dirty="0" smtClean="0"/>
              <a:t> full </a:t>
            </a:r>
            <a:r>
              <a:rPr lang="fr-FR" dirty="0" err="1" smtClean="0"/>
              <a:t>Restful</a:t>
            </a:r>
            <a:r>
              <a:rPr lang="fr-FR" dirty="0" smtClean="0"/>
              <a:t> API</a:t>
            </a:r>
            <a:endParaRPr lang="fr-FR" dirty="0"/>
          </a:p>
        </p:txBody>
      </p:sp>
      <p:sp>
        <p:nvSpPr>
          <p:cNvPr id="3" name="Espace réservé du contenu 2"/>
          <p:cNvSpPr>
            <a:spLocks noGrp="1"/>
          </p:cNvSpPr>
          <p:nvPr>
            <p:ph idx="1"/>
          </p:nvPr>
        </p:nvSpPr>
        <p:spPr/>
        <p:txBody>
          <a:bodyPr/>
          <a:lstStyle/>
          <a:p>
            <a:r>
              <a:rPr lang="en-US" dirty="0"/>
              <a:t>Hypermedia as the Engine of Application </a:t>
            </a:r>
            <a:r>
              <a:rPr lang="en-US" dirty="0" smtClean="0"/>
              <a:t>State</a:t>
            </a:r>
          </a:p>
          <a:p>
            <a:r>
              <a:rPr lang="en-US" dirty="0" smtClean="0"/>
              <a:t>Responses contains hypermedia links</a:t>
            </a:r>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85</a:t>
            </a:fld>
            <a:endParaRPr lang="en-US"/>
          </a:p>
        </p:txBody>
      </p:sp>
      <p:pic>
        <p:nvPicPr>
          <p:cNvPr id="5" name="Image 4"/>
          <p:cNvPicPr>
            <a:picLocks noChangeAspect="1"/>
          </p:cNvPicPr>
          <p:nvPr/>
        </p:nvPicPr>
        <p:blipFill>
          <a:blip r:embed="rId2"/>
          <a:stretch>
            <a:fillRect/>
          </a:stretch>
        </p:blipFill>
        <p:spPr>
          <a:xfrm>
            <a:off x="936255" y="3234531"/>
            <a:ext cx="10796574" cy="25524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5658758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86</a:t>
            </a:fld>
            <a:endParaRPr lang="en-US"/>
          </a:p>
        </p:txBody>
      </p:sp>
      <p:pic>
        <p:nvPicPr>
          <p:cNvPr id="5" name="Image 4"/>
          <p:cNvPicPr>
            <a:picLocks noChangeAspect="1"/>
          </p:cNvPicPr>
          <p:nvPr/>
        </p:nvPicPr>
        <p:blipFill>
          <a:blip r:embed="rId2"/>
          <a:stretch>
            <a:fillRect/>
          </a:stretch>
        </p:blipFill>
        <p:spPr>
          <a:xfrm>
            <a:off x="1031163" y="1482725"/>
            <a:ext cx="4391025" cy="5238750"/>
          </a:xfrm>
          <a:prstGeom prst="rect">
            <a:avLst/>
          </a:prstGeom>
          <a:effectLst>
            <a:outerShdw blurRad="50800" dist="38100" dir="2700000" algn="tl" rotWithShape="0">
              <a:prstClr val="black">
                <a:alpha val="40000"/>
              </a:prstClr>
            </a:outerShdw>
          </a:effectLst>
        </p:spPr>
      </p:pic>
      <p:pic>
        <p:nvPicPr>
          <p:cNvPr id="7" name="Image 6"/>
          <p:cNvPicPr>
            <a:picLocks noChangeAspect="1"/>
          </p:cNvPicPr>
          <p:nvPr/>
        </p:nvPicPr>
        <p:blipFill>
          <a:blip r:embed="rId3"/>
          <a:stretch>
            <a:fillRect/>
          </a:stretch>
        </p:blipFill>
        <p:spPr>
          <a:xfrm>
            <a:off x="6264165" y="2696077"/>
            <a:ext cx="4933950" cy="10191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4108701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87</a:t>
            </a:fld>
            <a:endParaRPr lang="en-US"/>
          </a:p>
        </p:txBody>
      </p:sp>
      <p:pic>
        <p:nvPicPr>
          <p:cNvPr id="5" name="Image 4"/>
          <p:cNvPicPr>
            <a:picLocks noChangeAspect="1"/>
          </p:cNvPicPr>
          <p:nvPr/>
        </p:nvPicPr>
        <p:blipFill>
          <a:blip r:embed="rId2"/>
          <a:stretch>
            <a:fillRect/>
          </a:stretch>
        </p:blipFill>
        <p:spPr>
          <a:xfrm>
            <a:off x="739221" y="1825625"/>
            <a:ext cx="4552950" cy="4305300"/>
          </a:xfrm>
          <a:prstGeom prst="rect">
            <a:avLst/>
          </a:prstGeom>
          <a:effectLst>
            <a:outerShdw blurRad="50800" dist="38100" dir="2700000" algn="tl" rotWithShape="0">
              <a:prstClr val="black">
                <a:alpha val="40000"/>
              </a:prstClr>
            </a:outerShdw>
          </a:effectLst>
        </p:spPr>
      </p:pic>
      <p:pic>
        <p:nvPicPr>
          <p:cNvPr id="6" name="Image 5"/>
          <p:cNvPicPr>
            <a:picLocks noChangeAspect="1"/>
          </p:cNvPicPr>
          <p:nvPr/>
        </p:nvPicPr>
        <p:blipFill>
          <a:blip r:embed="rId3"/>
          <a:stretch>
            <a:fillRect/>
          </a:stretch>
        </p:blipFill>
        <p:spPr>
          <a:xfrm>
            <a:off x="6610350" y="2521990"/>
            <a:ext cx="4743450" cy="10572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787334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88</a:t>
            </a:fld>
            <a:endParaRPr lang="en-US"/>
          </a:p>
        </p:txBody>
      </p:sp>
      <p:pic>
        <p:nvPicPr>
          <p:cNvPr id="5" name="Image 4"/>
          <p:cNvPicPr>
            <a:picLocks noChangeAspect="1"/>
          </p:cNvPicPr>
          <p:nvPr/>
        </p:nvPicPr>
        <p:blipFill>
          <a:blip r:embed="rId2"/>
          <a:stretch>
            <a:fillRect/>
          </a:stretch>
        </p:blipFill>
        <p:spPr>
          <a:xfrm>
            <a:off x="1757169" y="2498287"/>
            <a:ext cx="5972175" cy="1819275"/>
          </a:xfrm>
          <a:prstGeom prst="rect">
            <a:avLst/>
          </a:prstGeom>
        </p:spPr>
      </p:pic>
    </p:spTree>
    <p:extLst>
      <p:ext uri="{BB962C8B-B14F-4D97-AF65-F5344CB8AC3E}">
        <p14:creationId xmlns:p14="http://schemas.microsoft.com/office/powerpoint/2010/main" val="9686983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Input </a:t>
            </a:r>
            <a:r>
              <a:rPr lang="fr-FR" dirty="0" err="1" smtClean="0"/>
              <a:t>models</a:t>
            </a:r>
            <a:endParaRPr lang="fr-FR" dirty="0"/>
          </a:p>
        </p:txBody>
      </p:sp>
      <p:sp>
        <p:nvSpPr>
          <p:cNvPr id="3" name="Espace réservé du contenu 2"/>
          <p:cNvSpPr>
            <a:spLocks noGrp="1"/>
          </p:cNvSpPr>
          <p:nvPr>
            <p:ph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89</a:t>
            </a:fld>
            <a:endParaRPr lang="en-US"/>
          </a:p>
        </p:txBody>
      </p:sp>
      <p:pic>
        <p:nvPicPr>
          <p:cNvPr id="5" name="Image 4"/>
          <p:cNvPicPr>
            <a:picLocks noChangeAspect="1"/>
          </p:cNvPicPr>
          <p:nvPr/>
        </p:nvPicPr>
        <p:blipFill>
          <a:blip r:embed="rId2"/>
          <a:stretch>
            <a:fillRect/>
          </a:stretch>
        </p:blipFill>
        <p:spPr>
          <a:xfrm>
            <a:off x="196103" y="1972469"/>
            <a:ext cx="6134100" cy="4057650"/>
          </a:xfrm>
          <a:prstGeom prst="rect">
            <a:avLst/>
          </a:prstGeom>
          <a:effectLst>
            <a:outerShdw blurRad="50800" dist="38100" dir="2700000" algn="tl" rotWithShape="0">
              <a:prstClr val="black">
                <a:alpha val="40000"/>
              </a:prstClr>
            </a:outerShdw>
          </a:effectLst>
        </p:spPr>
      </p:pic>
      <p:pic>
        <p:nvPicPr>
          <p:cNvPr id="7" name="Image 6"/>
          <p:cNvPicPr>
            <a:picLocks noChangeAspect="1"/>
          </p:cNvPicPr>
          <p:nvPr/>
        </p:nvPicPr>
        <p:blipFill>
          <a:blip r:embed="rId3"/>
          <a:stretch>
            <a:fillRect/>
          </a:stretch>
        </p:blipFill>
        <p:spPr>
          <a:xfrm>
            <a:off x="5676900" y="1543050"/>
            <a:ext cx="5867400" cy="18859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41534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Application </a:t>
            </a:r>
            <a:r>
              <a:rPr lang="fr-FR" dirty="0" err="1" smtClean="0"/>
              <a:t>integration</a:t>
            </a:r>
            <a:endParaRPr lang="fr-FR" dirty="0"/>
          </a:p>
        </p:txBody>
      </p:sp>
      <p:sp>
        <p:nvSpPr>
          <p:cNvPr id="3" name="Espace réservé du texte 2"/>
          <p:cNvSpPr>
            <a:spLocks noGrp="1"/>
          </p:cNvSpPr>
          <p:nvPr>
            <p:ph type="body" idx="1"/>
          </p:nvPr>
        </p:nvSpPr>
        <p:spPr/>
        <p:txBody>
          <a:bodyPr/>
          <a:lstStyle/>
          <a:p>
            <a:endParaRPr lang="fr-FR"/>
          </a:p>
        </p:txBody>
      </p:sp>
      <p:pic>
        <p:nvPicPr>
          <p:cNvPr id="4" name="Image 3"/>
          <p:cNvPicPr>
            <a:picLocks noChangeAspect="1"/>
          </p:cNvPicPr>
          <p:nvPr/>
        </p:nvPicPr>
        <p:blipFill>
          <a:blip r:embed="rId2"/>
          <a:stretch>
            <a:fillRect/>
          </a:stretch>
        </p:blipFill>
        <p:spPr>
          <a:xfrm>
            <a:off x="1822174" y="1495099"/>
            <a:ext cx="8547652" cy="5177903"/>
          </a:xfrm>
          <a:prstGeom prst="rect">
            <a:avLst/>
          </a:prstGeom>
        </p:spPr>
      </p:pic>
    </p:spTree>
    <p:extLst>
      <p:ext uri="{BB962C8B-B14F-4D97-AF65-F5344CB8AC3E}">
        <p14:creationId xmlns:p14="http://schemas.microsoft.com/office/powerpoint/2010/main" val="336876936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Resource Assembler</a:t>
            </a:r>
            <a:endParaRPr lang="fr-FR" dirty="0"/>
          </a:p>
        </p:txBody>
      </p:sp>
      <p:sp>
        <p:nvSpPr>
          <p:cNvPr id="3" name="Espace réservé du contenu 2"/>
          <p:cNvSpPr>
            <a:spLocks noGrp="1"/>
          </p:cNvSpPr>
          <p:nvPr>
            <p:ph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90</a:t>
            </a:fld>
            <a:endParaRPr lang="en-US"/>
          </a:p>
        </p:txBody>
      </p:sp>
      <p:pic>
        <p:nvPicPr>
          <p:cNvPr id="5" name="Image 4"/>
          <p:cNvPicPr>
            <a:picLocks noChangeAspect="1"/>
          </p:cNvPicPr>
          <p:nvPr/>
        </p:nvPicPr>
        <p:blipFill>
          <a:blip r:embed="rId2"/>
          <a:stretch>
            <a:fillRect/>
          </a:stretch>
        </p:blipFill>
        <p:spPr>
          <a:xfrm>
            <a:off x="1724025" y="1690688"/>
            <a:ext cx="8529028" cy="4665662"/>
          </a:xfrm>
          <a:prstGeom prst="rect">
            <a:avLst/>
          </a:prstGeom>
          <a:effectLst>
            <a:outerShdw blurRad="50800" dist="38100" dir="2700000" algn="tl" rotWithShape="0">
              <a:prstClr val="black">
                <a:alpha val="40000"/>
              </a:prstClr>
            </a:outerShdw>
          </a:effectLst>
        </p:spPr>
      </p:pic>
      <p:sp>
        <p:nvSpPr>
          <p:cNvPr id="6" name="Rectangle 5"/>
          <p:cNvSpPr/>
          <p:nvPr/>
        </p:nvSpPr>
        <p:spPr>
          <a:xfrm>
            <a:off x="1807779" y="4971393"/>
            <a:ext cx="5833242" cy="120557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844778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Resource Assembler</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91</a:t>
            </a:fld>
            <a:endParaRPr lang="en-US"/>
          </a:p>
        </p:txBody>
      </p:sp>
      <p:pic>
        <p:nvPicPr>
          <p:cNvPr id="5" name="Image 4"/>
          <p:cNvPicPr>
            <a:picLocks noChangeAspect="1"/>
          </p:cNvPicPr>
          <p:nvPr/>
        </p:nvPicPr>
        <p:blipFill>
          <a:blip r:embed="rId2"/>
          <a:stretch>
            <a:fillRect/>
          </a:stretch>
        </p:blipFill>
        <p:spPr>
          <a:xfrm>
            <a:off x="1296221" y="1669513"/>
            <a:ext cx="8572993" cy="4507450"/>
          </a:xfrm>
          <a:prstGeom prst="rect">
            <a:avLst/>
          </a:prstGeom>
        </p:spPr>
      </p:pic>
    </p:spTree>
    <p:extLst>
      <p:ext uri="{BB962C8B-B14F-4D97-AF65-F5344CB8AC3E}">
        <p14:creationId xmlns:p14="http://schemas.microsoft.com/office/powerpoint/2010/main" val="41324178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Resource Assembler</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92</a:t>
            </a:fld>
            <a:endParaRPr lang="en-US"/>
          </a:p>
        </p:txBody>
      </p:sp>
      <p:pic>
        <p:nvPicPr>
          <p:cNvPr id="5" name="Image 4"/>
          <p:cNvPicPr>
            <a:picLocks noChangeAspect="1"/>
          </p:cNvPicPr>
          <p:nvPr/>
        </p:nvPicPr>
        <p:blipFill>
          <a:blip r:embed="rId2"/>
          <a:stretch>
            <a:fillRect/>
          </a:stretch>
        </p:blipFill>
        <p:spPr>
          <a:xfrm>
            <a:off x="1563500" y="1825625"/>
            <a:ext cx="6734175" cy="3600450"/>
          </a:xfrm>
          <a:prstGeom prst="rect">
            <a:avLst/>
          </a:prstGeom>
        </p:spPr>
      </p:pic>
    </p:spTree>
    <p:extLst>
      <p:ext uri="{BB962C8B-B14F-4D97-AF65-F5344CB8AC3E}">
        <p14:creationId xmlns:p14="http://schemas.microsoft.com/office/powerpoint/2010/main" val="77380548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93</a:t>
            </a:fld>
            <a:endParaRPr lang="en-US"/>
          </a:p>
        </p:txBody>
      </p:sp>
      <p:pic>
        <p:nvPicPr>
          <p:cNvPr id="5" name="Image 4"/>
          <p:cNvPicPr>
            <a:picLocks noChangeAspect="1"/>
          </p:cNvPicPr>
          <p:nvPr/>
        </p:nvPicPr>
        <p:blipFill>
          <a:blip r:embed="rId2"/>
          <a:stretch>
            <a:fillRect/>
          </a:stretch>
        </p:blipFill>
        <p:spPr>
          <a:xfrm>
            <a:off x="2021038" y="623667"/>
            <a:ext cx="7706285" cy="60978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73284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94</a:t>
            </a:fld>
            <a:endParaRPr lang="en-US"/>
          </a:p>
        </p:txBody>
      </p:sp>
      <p:pic>
        <p:nvPicPr>
          <p:cNvPr id="5" name="Image 4"/>
          <p:cNvPicPr>
            <a:picLocks noChangeAspect="1"/>
          </p:cNvPicPr>
          <p:nvPr/>
        </p:nvPicPr>
        <p:blipFill>
          <a:blip r:embed="rId2"/>
          <a:stretch>
            <a:fillRect/>
          </a:stretch>
        </p:blipFill>
        <p:spPr>
          <a:xfrm>
            <a:off x="1601570" y="512899"/>
            <a:ext cx="9961841" cy="5761777"/>
          </a:xfrm>
          <a:prstGeom prst="rect">
            <a:avLst/>
          </a:prstGeom>
        </p:spPr>
      </p:pic>
    </p:spTree>
    <p:extLst>
      <p:ext uri="{BB962C8B-B14F-4D97-AF65-F5344CB8AC3E}">
        <p14:creationId xmlns:p14="http://schemas.microsoft.com/office/powerpoint/2010/main" val="30863565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95</a:t>
            </a:fld>
            <a:endParaRPr lang="en-US"/>
          </a:p>
        </p:txBody>
      </p:sp>
      <p:pic>
        <p:nvPicPr>
          <p:cNvPr id="5" name="Image 4"/>
          <p:cNvPicPr>
            <a:picLocks noChangeAspect="1"/>
          </p:cNvPicPr>
          <p:nvPr/>
        </p:nvPicPr>
        <p:blipFill>
          <a:blip r:embed="rId2"/>
          <a:stretch>
            <a:fillRect/>
          </a:stretch>
        </p:blipFill>
        <p:spPr>
          <a:xfrm>
            <a:off x="2210852" y="927865"/>
            <a:ext cx="8143772" cy="5094563"/>
          </a:xfrm>
          <a:prstGeom prst="rect">
            <a:avLst/>
          </a:prstGeom>
        </p:spPr>
      </p:pic>
    </p:spTree>
    <p:extLst>
      <p:ext uri="{BB962C8B-B14F-4D97-AF65-F5344CB8AC3E}">
        <p14:creationId xmlns:p14="http://schemas.microsoft.com/office/powerpoint/2010/main" val="177423864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9E88437-7EE6-ED48-AB3C-19DA85FCB265}" type="slidenum">
              <a:rPr lang="en-US" smtClean="0"/>
              <a:pPr/>
              <a:t>96</a:t>
            </a:fld>
            <a:endParaRPr lang="en-US"/>
          </a:p>
        </p:txBody>
      </p:sp>
      <p:pic>
        <p:nvPicPr>
          <p:cNvPr id="5" name="Image 4"/>
          <p:cNvPicPr>
            <a:picLocks noChangeAspect="1"/>
          </p:cNvPicPr>
          <p:nvPr/>
        </p:nvPicPr>
        <p:blipFill>
          <a:blip r:embed="rId2"/>
          <a:stretch>
            <a:fillRect/>
          </a:stretch>
        </p:blipFill>
        <p:spPr>
          <a:xfrm>
            <a:off x="1713350" y="1289160"/>
            <a:ext cx="8153558" cy="5185212"/>
          </a:xfrm>
          <a:prstGeom prst="rect">
            <a:avLst/>
          </a:prstGeom>
        </p:spPr>
      </p:pic>
    </p:spTree>
    <p:extLst>
      <p:ext uri="{BB962C8B-B14F-4D97-AF65-F5344CB8AC3E}">
        <p14:creationId xmlns:p14="http://schemas.microsoft.com/office/powerpoint/2010/main" val="31196508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90276"/>
            <a:ext cx="8229600" cy="1143000"/>
          </a:xfrm>
        </p:spPr>
        <p:txBody>
          <a:bodyPr/>
          <a:lstStyle/>
          <a:p>
            <a:pPr algn="ctr"/>
            <a:r>
              <a:rPr lang="en-US" dirty="0" smtClean="0"/>
              <a:t>Service composition</a:t>
            </a:r>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97</a:t>
            </a:fld>
            <a:endParaRPr lang="en-US"/>
          </a:p>
        </p:txBody>
      </p:sp>
    </p:spTree>
    <p:extLst>
      <p:ext uri="{BB962C8B-B14F-4D97-AF65-F5344CB8AC3E}">
        <p14:creationId xmlns:p14="http://schemas.microsoft.com/office/powerpoint/2010/main" val="1121441439"/>
      </p:ext>
    </p:extLst>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t>Software development with services</a:t>
            </a:r>
          </a:p>
        </p:txBody>
      </p:sp>
      <p:sp>
        <p:nvSpPr>
          <p:cNvPr id="196611" name="Rectangle 3"/>
          <p:cNvSpPr>
            <a:spLocks noGrp="1" noChangeArrowheads="1"/>
          </p:cNvSpPr>
          <p:nvPr>
            <p:ph idx="1"/>
          </p:nvPr>
        </p:nvSpPr>
        <p:spPr/>
        <p:txBody>
          <a:bodyPr/>
          <a:lstStyle/>
          <a:p>
            <a:pPr>
              <a:lnSpc>
                <a:spcPct val="90000"/>
              </a:lnSpc>
            </a:pPr>
            <a:r>
              <a:rPr lang="en-US"/>
              <a:t>Existing services are composed and configured to create new composite services and applications</a:t>
            </a:r>
          </a:p>
          <a:p>
            <a:pPr>
              <a:lnSpc>
                <a:spcPct val="90000"/>
              </a:lnSpc>
            </a:pPr>
            <a:r>
              <a:rPr lang="en-US"/>
              <a:t>The basis for service composition is often a workflow</a:t>
            </a:r>
          </a:p>
          <a:p>
            <a:pPr lvl="1">
              <a:lnSpc>
                <a:spcPct val="90000"/>
              </a:lnSpc>
            </a:pPr>
            <a:r>
              <a:rPr lang="en-US"/>
              <a:t>Workflows are logical sequences of activities that, together, model a coherent business process</a:t>
            </a:r>
          </a:p>
          <a:p>
            <a:pPr lvl="1">
              <a:lnSpc>
                <a:spcPct val="90000"/>
              </a:lnSpc>
            </a:pPr>
            <a:r>
              <a:rPr lang="en-US"/>
              <a:t>For example, provide a travel reservation services which allows flights, car hire and hotel bookings to be coordinated</a:t>
            </a:r>
          </a:p>
        </p:txBody>
      </p:sp>
      <p:sp>
        <p:nvSpPr>
          <p:cNvPr id="4" name="Slide Number Placeholder 3"/>
          <p:cNvSpPr>
            <a:spLocks noGrp="1"/>
          </p:cNvSpPr>
          <p:nvPr>
            <p:ph type="sldNum" sz="quarter" idx="12"/>
          </p:nvPr>
        </p:nvSpPr>
        <p:spPr/>
        <p:txBody>
          <a:bodyPr/>
          <a:lstStyle/>
          <a:p>
            <a:fld id="{79E88437-7EE6-ED48-AB3C-19DA85FCB265}" type="slidenum">
              <a:rPr lang="en-US" smtClean="0"/>
              <a:pPr/>
              <a:t>98</a:t>
            </a:fld>
            <a:endParaRPr lang="en-US"/>
          </a:p>
        </p:txBody>
      </p:sp>
    </p:spTree>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Vacation </a:t>
            </a:r>
            <a:r>
              <a:rPr lang="en-US" dirty="0"/>
              <a:t>package workflow</a:t>
            </a:r>
            <a:r>
              <a:rPr lang="en-GB" dirty="0" smtClean="0"/>
              <a:t> </a:t>
            </a:r>
            <a:endParaRPr lang="en-US" dirty="0"/>
          </a:p>
        </p:txBody>
      </p:sp>
      <p:sp>
        <p:nvSpPr>
          <p:cNvPr id="5" name="Slide Number Placeholder 4"/>
          <p:cNvSpPr>
            <a:spLocks noGrp="1"/>
          </p:cNvSpPr>
          <p:nvPr>
            <p:ph type="sldNum" sz="quarter" idx="12"/>
          </p:nvPr>
        </p:nvSpPr>
        <p:spPr/>
        <p:txBody>
          <a:bodyPr/>
          <a:lstStyle/>
          <a:p>
            <a:fld id="{79E88437-7EE6-ED48-AB3C-19DA85FCB265}" type="slidenum">
              <a:rPr lang="en-US" smtClean="0"/>
              <a:pPr/>
              <a:t>99</a:t>
            </a:fld>
            <a:endParaRPr lang="en-US"/>
          </a:p>
        </p:txBody>
      </p:sp>
      <p:pic>
        <p:nvPicPr>
          <p:cNvPr id="7" name="Picture 6" descr="18.13 (19.12) Vacation Package Workflow.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192" y="2897844"/>
            <a:ext cx="7749719" cy="3024819"/>
          </a:xfrm>
          <a:prstGeom prst="rect">
            <a:avLst/>
          </a:prstGeom>
        </p:spPr>
      </p:pic>
    </p:spTree>
  </p:cSld>
  <p:clrMapOvr>
    <a:masterClrMapping/>
  </p:clrMapOvr>
  <p:transition spd="med">
    <p:wipe dir="r"/>
  </p:transition>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62227</TotalTime>
  <Words>3983</Words>
  <Application>Microsoft Office PowerPoint</Application>
  <PresentationFormat>Grand écran</PresentationFormat>
  <Paragraphs>553</Paragraphs>
  <Slides>109</Slides>
  <Notes>17</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109</vt:i4>
      </vt:variant>
    </vt:vector>
  </HeadingPairs>
  <TitlesOfParts>
    <vt:vector size="121" baseType="lpstr">
      <vt:lpstr>MS PGothic</vt:lpstr>
      <vt:lpstr>MS PGothic</vt:lpstr>
      <vt:lpstr>Arial</vt:lpstr>
      <vt:lpstr>Book Antiqua</vt:lpstr>
      <vt:lpstr>Calibri</vt:lpstr>
      <vt:lpstr>Calibri Light</vt:lpstr>
      <vt:lpstr>Courier New</vt:lpstr>
      <vt:lpstr>Lucida Sans Unicode</vt:lpstr>
      <vt:lpstr>Monaco</vt:lpstr>
      <vt:lpstr>varela round</vt:lpstr>
      <vt:lpstr>Wingdings</vt:lpstr>
      <vt:lpstr>Thème Office</vt:lpstr>
      <vt:lpstr>Service Computing, REST and API</vt:lpstr>
      <vt:lpstr>Sources</vt:lpstr>
      <vt:lpstr>Topics covered</vt:lpstr>
      <vt:lpstr>Web services</vt:lpstr>
      <vt:lpstr>Services as component</vt:lpstr>
      <vt:lpstr>Example</vt:lpstr>
      <vt:lpstr>Benefits of service-oriented approach</vt:lpstr>
      <vt:lpstr>Benefits of a service-oriented approach</vt:lpstr>
      <vt:lpstr>Application integration</vt:lpstr>
      <vt:lpstr>From Silo to SoA</vt:lpstr>
      <vt:lpstr>Service Oriented Architecture</vt:lpstr>
      <vt:lpstr>Une application Web moderne</vt:lpstr>
      <vt:lpstr>Avec des pokemons</vt:lpstr>
      <vt:lpstr>La composition de services</vt:lpstr>
      <vt:lpstr>Le partage des données</vt:lpstr>
      <vt:lpstr>Exemple revisité et questions ouvertes</vt:lpstr>
      <vt:lpstr>Cloudware  - Composition de services </vt:lpstr>
      <vt:lpstr>API Growth</vt:lpstr>
      <vt:lpstr>Service-oriented architecture</vt:lpstr>
      <vt:lpstr>Service-oriented architectures</vt:lpstr>
      <vt:lpstr>Service-oriented architecture </vt:lpstr>
      <vt:lpstr>Benefits of SOA</vt:lpstr>
      <vt:lpstr>Key standards</vt:lpstr>
      <vt:lpstr>Web service standards (old style) </vt:lpstr>
      <vt:lpstr>Services as reusable components</vt:lpstr>
      <vt:lpstr>Web service description language</vt:lpstr>
      <vt:lpstr>Organization of a WSDL specification </vt:lpstr>
      <vt:lpstr>WSDL specification components</vt:lpstr>
      <vt:lpstr>Defining a Web Service</vt:lpstr>
      <vt:lpstr>The Request</vt:lpstr>
      <vt:lpstr>The Data Contract (XSD)</vt:lpstr>
      <vt:lpstr>The Data Contract (final)</vt:lpstr>
      <vt:lpstr>The Service Contract</vt:lpstr>
      <vt:lpstr>The abstract Part</vt:lpstr>
      <vt:lpstr>The binding part</vt:lpstr>
      <vt:lpstr>Service Implementation</vt:lpstr>
      <vt:lpstr>Imports</vt:lpstr>
      <vt:lpstr>Présentation PowerPoint</vt:lpstr>
      <vt:lpstr>Présentation PowerPoint</vt:lpstr>
      <vt:lpstr>Conclusion on Web services</vt:lpstr>
      <vt:lpstr>RESTful services</vt:lpstr>
      <vt:lpstr>RESTful web services</vt:lpstr>
      <vt:lpstr>Présentation PowerPoint</vt:lpstr>
      <vt:lpstr>Présentation PowerPoint</vt:lpstr>
      <vt:lpstr>Présentation PowerPoint</vt:lpstr>
      <vt:lpstr>Présentation PowerPoint</vt:lpstr>
      <vt:lpstr>Présentation PowerPoint</vt:lpstr>
      <vt:lpstr>URIs and Resources</vt:lpstr>
      <vt:lpstr>REST Principle #1</vt:lpstr>
      <vt:lpstr>Understanding REST - Statelessness</vt:lpstr>
      <vt:lpstr>REST Principle #2*</vt:lpstr>
      <vt:lpstr>Understanding REST - Representations</vt:lpstr>
      <vt:lpstr>Which Representation to Request?</vt:lpstr>
      <vt:lpstr>REST Principle #3*</vt:lpstr>
      <vt:lpstr>Understanding REST – Uniform Interface</vt:lpstr>
      <vt:lpstr>HTTP Request/Response</vt:lpstr>
      <vt:lpstr>PUT vs. POST</vt:lpstr>
      <vt:lpstr>PUT vs. POST (Cont’d)</vt:lpstr>
      <vt:lpstr>REST Principle #4</vt:lpstr>
      <vt:lpstr>Understanding REST – Safety &amp; Idempotence</vt:lpstr>
      <vt:lpstr>Safety and Idempotence</vt:lpstr>
      <vt:lpstr>REST Principle #5</vt:lpstr>
      <vt:lpstr>REST Principle #6</vt:lpstr>
      <vt:lpstr>Steps to a RESTful Architecture</vt:lpstr>
      <vt:lpstr>HTTP Status/Response Codes</vt:lpstr>
      <vt:lpstr>Points to Note</vt:lpstr>
      <vt:lpstr>Benefits of RESTful Design</vt:lpstr>
      <vt:lpstr>The Gitlab API</vt:lpstr>
      <vt:lpstr>Projects resource</vt:lpstr>
      <vt:lpstr>Request when not authenticated</vt:lpstr>
      <vt:lpstr>List User Projects</vt:lpstr>
      <vt:lpstr>Get a single project</vt:lpstr>
      <vt:lpstr>Create a project</vt:lpstr>
      <vt:lpstr>Edit project</vt:lpstr>
      <vt:lpstr>Spring example</vt:lpstr>
      <vt:lpstr>Rest et Spring – le controller</vt:lpstr>
      <vt:lpstr>Présentation PowerPoint</vt:lpstr>
      <vt:lpstr>Présentation PowerPoint</vt:lpstr>
      <vt:lpstr>REST vs SOA</vt:lpstr>
      <vt:lpstr>Open API (aka Swagger)</vt:lpstr>
      <vt:lpstr>Présentation PowerPoint</vt:lpstr>
      <vt:lpstr>Swagger editor</vt:lpstr>
      <vt:lpstr>Pet Store example</vt:lpstr>
      <vt:lpstr>SwaggerHub</vt:lpstr>
      <vt:lpstr>Hateos : towards full Restful API</vt:lpstr>
      <vt:lpstr>Exemple</vt:lpstr>
      <vt:lpstr>Présentation PowerPoint</vt:lpstr>
      <vt:lpstr>Présentation PowerPoint</vt:lpstr>
      <vt:lpstr>Input models</vt:lpstr>
      <vt:lpstr>Resource Assembler</vt:lpstr>
      <vt:lpstr>Resource Assembler</vt:lpstr>
      <vt:lpstr>Resource Assembler</vt:lpstr>
      <vt:lpstr>Présentation PowerPoint</vt:lpstr>
      <vt:lpstr>Présentation PowerPoint</vt:lpstr>
      <vt:lpstr>Présentation PowerPoint</vt:lpstr>
      <vt:lpstr>Présentation PowerPoint</vt:lpstr>
      <vt:lpstr>Service composition</vt:lpstr>
      <vt:lpstr>Software development with services</vt:lpstr>
      <vt:lpstr>Vacation package workflow </vt:lpstr>
      <vt:lpstr>Service construction by composition </vt:lpstr>
      <vt:lpstr>Construction by composition</vt:lpstr>
      <vt:lpstr>Construction by composition</vt:lpstr>
      <vt:lpstr>Workflow design and implementation</vt:lpstr>
      <vt:lpstr>A fragment of a hotel booking workflow </vt:lpstr>
      <vt:lpstr>Interacting workflows </vt:lpstr>
      <vt:lpstr>Testing service compositions </vt:lpstr>
      <vt:lpstr>Service testing problems</vt:lpstr>
      <vt:lpstr>Key points</vt:lpstr>
      <vt:lpstr>Key points</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19</dc:title>
  <dc:creator>Ian Sommerville</dc:creator>
  <cp:lastModifiedBy>Francois Charoy</cp:lastModifiedBy>
  <cp:revision>87</cp:revision>
  <dcterms:created xsi:type="dcterms:W3CDTF">2010-02-06T08:09:03Z</dcterms:created>
  <dcterms:modified xsi:type="dcterms:W3CDTF">2018-11-05T09:23:51Z</dcterms:modified>
</cp:coreProperties>
</file>